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1"/>
  </p:notesMasterIdLst>
  <p:handoutMasterIdLst>
    <p:handoutMasterId r:id="rId32"/>
  </p:handoutMasterIdLst>
  <p:sldIdLst>
    <p:sldId id="256" r:id="rId2"/>
    <p:sldId id="289" r:id="rId3"/>
    <p:sldId id="264" r:id="rId4"/>
    <p:sldId id="257" r:id="rId5"/>
    <p:sldId id="259" r:id="rId6"/>
    <p:sldId id="262" r:id="rId7"/>
    <p:sldId id="287" r:id="rId8"/>
    <p:sldId id="290"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5"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Serio" initials="LS" lastIdx="1" clrIdx="0">
    <p:extLst>
      <p:ext uri="{19B8F6BF-5375-455C-9EA6-DF929625EA0E}">
        <p15:presenceInfo xmlns:p15="http://schemas.microsoft.com/office/powerpoint/2012/main" userId="S::lserio@reservoircg.com::c068b371-5883-4bbf-9f3e-7636b73a94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3"/>
    <a:srgbClr val="44546A"/>
    <a:srgbClr val="0080BB"/>
    <a:srgbClr val="D3CBBD"/>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68"/>
    <p:restoredTop sz="94624"/>
  </p:normalViewPr>
  <p:slideViewPr>
    <p:cSldViewPr snapToGrid="0" snapToObjects="1">
      <p:cViewPr varScale="1">
        <p:scale>
          <a:sx n="124" d="100"/>
          <a:sy n="124" d="100"/>
        </p:scale>
        <p:origin x="368" y="176"/>
      </p:cViewPr>
      <p:guideLst/>
    </p:cSldViewPr>
  </p:slideViewPr>
  <p:notesTextViewPr>
    <p:cViewPr>
      <p:scale>
        <a:sx n="1" d="1"/>
        <a:sy n="1" d="1"/>
      </p:scale>
      <p:origin x="0" y="0"/>
    </p:cViewPr>
  </p:notesTextViewPr>
  <p:notesViewPr>
    <p:cSldViewPr snapToGrid="0" snapToObjects="1">
      <p:cViewPr varScale="1">
        <p:scale>
          <a:sx n="92" d="100"/>
          <a:sy n="92" d="100"/>
        </p:scale>
        <p:origin x="296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29ED1-5361-C345-AA6C-388E81CB6B0F}" type="doc">
      <dgm:prSet loTypeId="urn:microsoft.com/office/officeart/2005/8/layout/hChevron3" loCatId="" qsTypeId="urn:microsoft.com/office/officeart/2005/8/quickstyle/simple1" qsCatId="simple" csTypeId="urn:microsoft.com/office/officeart/2005/8/colors/accent5_4" csCatId="accent5" phldr="1"/>
      <dgm:spPr/>
    </dgm:pt>
    <dgm:pt modelId="{D512838E-F388-0445-B00A-447E4507104E}">
      <dgm:prSet phldrT="[Text]"/>
      <dgm:spPr/>
      <dgm:t>
        <a:bodyPr/>
        <a:lstStyle/>
        <a:p>
          <a:r>
            <a:rPr lang="en-US" dirty="0"/>
            <a:t>2016</a:t>
          </a:r>
        </a:p>
      </dgm:t>
    </dgm:pt>
    <dgm:pt modelId="{E0A927FB-3955-5D47-8189-26514C23237F}" type="parTrans" cxnId="{930CCA36-7FFB-B34E-8A48-9D62BF994B26}">
      <dgm:prSet/>
      <dgm:spPr/>
      <dgm:t>
        <a:bodyPr/>
        <a:lstStyle/>
        <a:p>
          <a:endParaRPr lang="en-US"/>
        </a:p>
      </dgm:t>
    </dgm:pt>
    <dgm:pt modelId="{A0CCC0B8-C61D-1142-B95D-E7E49D06D00F}" type="sibTrans" cxnId="{930CCA36-7FFB-B34E-8A48-9D62BF994B26}">
      <dgm:prSet/>
      <dgm:spPr/>
      <dgm:t>
        <a:bodyPr/>
        <a:lstStyle/>
        <a:p>
          <a:endParaRPr lang="en-US"/>
        </a:p>
      </dgm:t>
    </dgm:pt>
    <dgm:pt modelId="{AF5CF547-A216-4F4A-B883-7F28B7F1C9F9}">
      <dgm:prSet phldrT="[Text]"/>
      <dgm:spPr/>
      <dgm:t>
        <a:bodyPr/>
        <a:lstStyle/>
        <a:p>
          <a:r>
            <a:rPr lang="en-US" dirty="0"/>
            <a:t>2017</a:t>
          </a:r>
        </a:p>
      </dgm:t>
    </dgm:pt>
    <dgm:pt modelId="{6689E267-5E82-EA46-A9F6-248810501ECF}" type="parTrans" cxnId="{77F1CD8F-FCCB-3746-8F3B-FEDF63A076F4}">
      <dgm:prSet/>
      <dgm:spPr/>
      <dgm:t>
        <a:bodyPr/>
        <a:lstStyle/>
        <a:p>
          <a:endParaRPr lang="en-US"/>
        </a:p>
      </dgm:t>
    </dgm:pt>
    <dgm:pt modelId="{6BDBBB27-F14A-0A4D-B430-E4B61A41AFAD}" type="sibTrans" cxnId="{77F1CD8F-FCCB-3746-8F3B-FEDF63A076F4}">
      <dgm:prSet/>
      <dgm:spPr/>
      <dgm:t>
        <a:bodyPr/>
        <a:lstStyle/>
        <a:p>
          <a:endParaRPr lang="en-US"/>
        </a:p>
      </dgm:t>
    </dgm:pt>
    <dgm:pt modelId="{250B0C77-4198-B047-8E09-16E4E3BE25C1}">
      <dgm:prSet phldrT="[Text]"/>
      <dgm:spPr/>
      <dgm:t>
        <a:bodyPr/>
        <a:lstStyle/>
        <a:p>
          <a:r>
            <a:rPr lang="en-US" dirty="0"/>
            <a:t>2018</a:t>
          </a:r>
        </a:p>
      </dgm:t>
    </dgm:pt>
    <dgm:pt modelId="{1F6FA9E2-39EE-1E48-B573-F7035966FBF7}" type="parTrans" cxnId="{3A2F40E5-D156-D24D-AA8A-9458B212CD70}">
      <dgm:prSet/>
      <dgm:spPr/>
      <dgm:t>
        <a:bodyPr/>
        <a:lstStyle/>
        <a:p>
          <a:endParaRPr lang="en-US"/>
        </a:p>
      </dgm:t>
    </dgm:pt>
    <dgm:pt modelId="{6C7F5389-CE78-B94A-B285-9C507F3F74A9}" type="sibTrans" cxnId="{3A2F40E5-D156-D24D-AA8A-9458B212CD70}">
      <dgm:prSet/>
      <dgm:spPr/>
      <dgm:t>
        <a:bodyPr/>
        <a:lstStyle/>
        <a:p>
          <a:endParaRPr lang="en-US"/>
        </a:p>
      </dgm:t>
    </dgm:pt>
    <dgm:pt modelId="{60E59CE7-72EC-8D42-9C96-8E197E139B7B}">
      <dgm:prSet/>
      <dgm:spPr/>
      <dgm:t>
        <a:bodyPr/>
        <a:lstStyle/>
        <a:p>
          <a:r>
            <a:rPr lang="en-US" dirty="0"/>
            <a:t>2019</a:t>
          </a:r>
        </a:p>
      </dgm:t>
    </dgm:pt>
    <dgm:pt modelId="{FC9F2935-0782-0B47-9DBE-BA98E9430688}" type="parTrans" cxnId="{C863D007-0C4A-7A4A-8ABD-87A239832B1B}">
      <dgm:prSet/>
      <dgm:spPr/>
      <dgm:t>
        <a:bodyPr/>
        <a:lstStyle/>
        <a:p>
          <a:endParaRPr lang="en-US"/>
        </a:p>
      </dgm:t>
    </dgm:pt>
    <dgm:pt modelId="{1B572A2E-74B8-AF4B-B022-7BD3563B119F}" type="sibTrans" cxnId="{C863D007-0C4A-7A4A-8ABD-87A239832B1B}">
      <dgm:prSet/>
      <dgm:spPr/>
      <dgm:t>
        <a:bodyPr/>
        <a:lstStyle/>
        <a:p>
          <a:endParaRPr lang="en-US"/>
        </a:p>
      </dgm:t>
    </dgm:pt>
    <dgm:pt modelId="{3939D788-93D6-B24C-9E5C-39FCE8B0D132}">
      <dgm:prSet/>
      <dgm:spPr/>
      <dgm:t>
        <a:bodyPr/>
        <a:lstStyle/>
        <a:p>
          <a:r>
            <a:rPr lang="en-US" dirty="0"/>
            <a:t>2020</a:t>
          </a:r>
        </a:p>
      </dgm:t>
    </dgm:pt>
    <dgm:pt modelId="{8BA0AE95-0906-1243-9A9A-860A6632F312}" type="parTrans" cxnId="{C2006783-CC31-194A-8076-6FED4135F82C}">
      <dgm:prSet/>
      <dgm:spPr/>
      <dgm:t>
        <a:bodyPr/>
        <a:lstStyle/>
        <a:p>
          <a:endParaRPr lang="en-US"/>
        </a:p>
      </dgm:t>
    </dgm:pt>
    <dgm:pt modelId="{6DF4CFF0-DB9A-1C45-BF98-78D06A7AB19D}" type="sibTrans" cxnId="{C2006783-CC31-194A-8076-6FED4135F82C}">
      <dgm:prSet/>
      <dgm:spPr/>
      <dgm:t>
        <a:bodyPr/>
        <a:lstStyle/>
        <a:p>
          <a:endParaRPr lang="en-US"/>
        </a:p>
      </dgm:t>
    </dgm:pt>
    <dgm:pt modelId="{6159FE37-79C8-BE41-8805-318F5248F3A3}">
      <dgm:prSet/>
      <dgm:spPr/>
      <dgm:t>
        <a:bodyPr/>
        <a:lstStyle/>
        <a:p>
          <a:r>
            <a:rPr lang="en-US" dirty="0"/>
            <a:t>2021</a:t>
          </a:r>
        </a:p>
      </dgm:t>
    </dgm:pt>
    <dgm:pt modelId="{09399BC9-8F44-B744-B9B6-DC9D6C2253EE}" type="parTrans" cxnId="{33913221-2EBB-4044-9A30-C681A08D94DD}">
      <dgm:prSet/>
      <dgm:spPr/>
      <dgm:t>
        <a:bodyPr/>
        <a:lstStyle/>
        <a:p>
          <a:endParaRPr lang="en-US"/>
        </a:p>
      </dgm:t>
    </dgm:pt>
    <dgm:pt modelId="{BC3C5203-5783-794D-8A50-71832D6242AB}" type="sibTrans" cxnId="{33913221-2EBB-4044-9A30-C681A08D94DD}">
      <dgm:prSet/>
      <dgm:spPr/>
      <dgm:t>
        <a:bodyPr/>
        <a:lstStyle/>
        <a:p>
          <a:endParaRPr lang="en-US"/>
        </a:p>
      </dgm:t>
    </dgm:pt>
    <dgm:pt modelId="{8D2E7F4C-2269-D845-9830-113937FA189E}">
      <dgm:prSet/>
      <dgm:spPr/>
      <dgm:t>
        <a:bodyPr/>
        <a:lstStyle/>
        <a:p>
          <a:r>
            <a:rPr lang="en-US" dirty="0"/>
            <a:t>2022</a:t>
          </a:r>
        </a:p>
      </dgm:t>
    </dgm:pt>
    <dgm:pt modelId="{1768BA3E-7174-4E4E-936A-9646F2E74C75}" type="parTrans" cxnId="{2CF151F4-D9C8-4747-99A0-316F2FC5E4BF}">
      <dgm:prSet/>
      <dgm:spPr/>
      <dgm:t>
        <a:bodyPr/>
        <a:lstStyle/>
        <a:p>
          <a:endParaRPr lang="en-US"/>
        </a:p>
      </dgm:t>
    </dgm:pt>
    <dgm:pt modelId="{4D6E20F1-F88B-1246-B21A-DC7B1B8E4037}" type="sibTrans" cxnId="{2CF151F4-D9C8-4747-99A0-316F2FC5E4BF}">
      <dgm:prSet/>
      <dgm:spPr/>
      <dgm:t>
        <a:bodyPr/>
        <a:lstStyle/>
        <a:p>
          <a:endParaRPr lang="en-US"/>
        </a:p>
      </dgm:t>
    </dgm:pt>
    <dgm:pt modelId="{9B63DDD0-5C13-EA42-B2DF-7CB137E48455}">
      <dgm:prSet/>
      <dgm:spPr/>
      <dgm:t>
        <a:bodyPr/>
        <a:lstStyle/>
        <a:p>
          <a:r>
            <a:rPr lang="en-US" dirty="0"/>
            <a:t>Repeat</a:t>
          </a:r>
        </a:p>
      </dgm:t>
    </dgm:pt>
    <dgm:pt modelId="{036DAF30-95DE-A64A-A038-81CCA45BF3BA}" type="parTrans" cxnId="{180105BD-69FD-D943-A821-9B07315A6B1F}">
      <dgm:prSet/>
      <dgm:spPr/>
      <dgm:t>
        <a:bodyPr/>
        <a:lstStyle/>
        <a:p>
          <a:endParaRPr lang="en-US"/>
        </a:p>
      </dgm:t>
    </dgm:pt>
    <dgm:pt modelId="{8B2B2BBF-4F16-D345-A67D-FB6B27923638}" type="sibTrans" cxnId="{180105BD-69FD-D943-A821-9B07315A6B1F}">
      <dgm:prSet/>
      <dgm:spPr/>
      <dgm:t>
        <a:bodyPr/>
        <a:lstStyle/>
        <a:p>
          <a:endParaRPr lang="en-US"/>
        </a:p>
      </dgm:t>
    </dgm:pt>
    <dgm:pt modelId="{72164B4C-0D19-F849-8F1B-81A773A61429}" type="pres">
      <dgm:prSet presAssocID="{74129ED1-5361-C345-AA6C-388E81CB6B0F}" presName="Name0" presStyleCnt="0">
        <dgm:presLayoutVars>
          <dgm:dir/>
          <dgm:resizeHandles val="exact"/>
        </dgm:presLayoutVars>
      </dgm:prSet>
      <dgm:spPr/>
    </dgm:pt>
    <dgm:pt modelId="{025C6943-05D5-4B48-B2F5-2CD8A6DC0021}" type="pres">
      <dgm:prSet presAssocID="{D512838E-F388-0445-B00A-447E4507104E}" presName="parTxOnly" presStyleLbl="node1" presStyleIdx="0" presStyleCnt="8">
        <dgm:presLayoutVars>
          <dgm:bulletEnabled val="1"/>
        </dgm:presLayoutVars>
      </dgm:prSet>
      <dgm:spPr/>
    </dgm:pt>
    <dgm:pt modelId="{7CB6D818-EC7B-5146-854B-A82CF04783ED}" type="pres">
      <dgm:prSet presAssocID="{A0CCC0B8-C61D-1142-B95D-E7E49D06D00F}" presName="parSpace" presStyleCnt="0"/>
      <dgm:spPr/>
    </dgm:pt>
    <dgm:pt modelId="{F8C4BAD5-FC2B-0746-AB7D-DBBBB7C7774A}" type="pres">
      <dgm:prSet presAssocID="{AF5CF547-A216-4F4A-B883-7F28B7F1C9F9}" presName="parTxOnly" presStyleLbl="node1" presStyleIdx="1" presStyleCnt="8">
        <dgm:presLayoutVars>
          <dgm:bulletEnabled val="1"/>
        </dgm:presLayoutVars>
      </dgm:prSet>
      <dgm:spPr/>
    </dgm:pt>
    <dgm:pt modelId="{75BA7ED7-6180-3845-83D2-E8DA75B0AD11}" type="pres">
      <dgm:prSet presAssocID="{6BDBBB27-F14A-0A4D-B430-E4B61A41AFAD}" presName="parSpace" presStyleCnt="0"/>
      <dgm:spPr/>
    </dgm:pt>
    <dgm:pt modelId="{7BAB20DC-A326-A944-B4C9-B1E2A41CB356}" type="pres">
      <dgm:prSet presAssocID="{250B0C77-4198-B047-8E09-16E4E3BE25C1}" presName="parTxOnly" presStyleLbl="node1" presStyleIdx="2" presStyleCnt="8">
        <dgm:presLayoutVars>
          <dgm:bulletEnabled val="1"/>
        </dgm:presLayoutVars>
      </dgm:prSet>
      <dgm:spPr/>
    </dgm:pt>
    <dgm:pt modelId="{2A50E844-C58B-704A-BF01-2FF0BEE10768}" type="pres">
      <dgm:prSet presAssocID="{6C7F5389-CE78-B94A-B285-9C507F3F74A9}" presName="parSpace" presStyleCnt="0"/>
      <dgm:spPr/>
    </dgm:pt>
    <dgm:pt modelId="{99988BFD-2E96-C14A-832D-7462FD6413B8}" type="pres">
      <dgm:prSet presAssocID="{60E59CE7-72EC-8D42-9C96-8E197E139B7B}" presName="parTxOnly" presStyleLbl="node1" presStyleIdx="3" presStyleCnt="8">
        <dgm:presLayoutVars>
          <dgm:bulletEnabled val="1"/>
        </dgm:presLayoutVars>
      </dgm:prSet>
      <dgm:spPr/>
    </dgm:pt>
    <dgm:pt modelId="{C2AB5038-7110-664B-9721-A58B269E9CE9}" type="pres">
      <dgm:prSet presAssocID="{1B572A2E-74B8-AF4B-B022-7BD3563B119F}" presName="parSpace" presStyleCnt="0"/>
      <dgm:spPr/>
    </dgm:pt>
    <dgm:pt modelId="{9ECC3FD3-2B23-3C43-BE54-FC97A9F3C65B}" type="pres">
      <dgm:prSet presAssocID="{3939D788-93D6-B24C-9E5C-39FCE8B0D132}" presName="parTxOnly" presStyleLbl="node1" presStyleIdx="4" presStyleCnt="8">
        <dgm:presLayoutVars>
          <dgm:bulletEnabled val="1"/>
        </dgm:presLayoutVars>
      </dgm:prSet>
      <dgm:spPr/>
    </dgm:pt>
    <dgm:pt modelId="{F40DC326-F5F9-D146-A249-5F305E69461B}" type="pres">
      <dgm:prSet presAssocID="{6DF4CFF0-DB9A-1C45-BF98-78D06A7AB19D}" presName="parSpace" presStyleCnt="0"/>
      <dgm:spPr/>
    </dgm:pt>
    <dgm:pt modelId="{0E0B0B2A-A638-454C-9EBB-1336ACD059DD}" type="pres">
      <dgm:prSet presAssocID="{6159FE37-79C8-BE41-8805-318F5248F3A3}" presName="parTxOnly" presStyleLbl="node1" presStyleIdx="5" presStyleCnt="8">
        <dgm:presLayoutVars>
          <dgm:bulletEnabled val="1"/>
        </dgm:presLayoutVars>
      </dgm:prSet>
      <dgm:spPr/>
    </dgm:pt>
    <dgm:pt modelId="{05E16EEE-E8D7-A64F-8E72-69C7C964B220}" type="pres">
      <dgm:prSet presAssocID="{BC3C5203-5783-794D-8A50-71832D6242AB}" presName="parSpace" presStyleCnt="0"/>
      <dgm:spPr/>
    </dgm:pt>
    <dgm:pt modelId="{440B13F3-49E2-3C4A-BD9C-9A7B591F5982}" type="pres">
      <dgm:prSet presAssocID="{8D2E7F4C-2269-D845-9830-113937FA189E}" presName="parTxOnly" presStyleLbl="node1" presStyleIdx="6" presStyleCnt="8">
        <dgm:presLayoutVars>
          <dgm:bulletEnabled val="1"/>
        </dgm:presLayoutVars>
      </dgm:prSet>
      <dgm:spPr/>
    </dgm:pt>
    <dgm:pt modelId="{994C496A-D418-D544-8029-9AA4670D76C1}" type="pres">
      <dgm:prSet presAssocID="{4D6E20F1-F88B-1246-B21A-DC7B1B8E4037}" presName="parSpace" presStyleCnt="0"/>
      <dgm:spPr/>
    </dgm:pt>
    <dgm:pt modelId="{D37B4D3A-DB69-5F4C-9794-E993A3F1C8FC}" type="pres">
      <dgm:prSet presAssocID="{9B63DDD0-5C13-EA42-B2DF-7CB137E48455}" presName="parTxOnly" presStyleLbl="node1" presStyleIdx="7" presStyleCnt="8">
        <dgm:presLayoutVars>
          <dgm:bulletEnabled val="1"/>
        </dgm:presLayoutVars>
      </dgm:prSet>
      <dgm:spPr/>
    </dgm:pt>
  </dgm:ptLst>
  <dgm:cxnLst>
    <dgm:cxn modelId="{C863D007-0C4A-7A4A-8ABD-87A239832B1B}" srcId="{74129ED1-5361-C345-AA6C-388E81CB6B0F}" destId="{60E59CE7-72EC-8D42-9C96-8E197E139B7B}" srcOrd="3" destOrd="0" parTransId="{FC9F2935-0782-0B47-9DBE-BA98E9430688}" sibTransId="{1B572A2E-74B8-AF4B-B022-7BD3563B119F}"/>
    <dgm:cxn modelId="{33913221-2EBB-4044-9A30-C681A08D94DD}" srcId="{74129ED1-5361-C345-AA6C-388E81CB6B0F}" destId="{6159FE37-79C8-BE41-8805-318F5248F3A3}" srcOrd="5" destOrd="0" parTransId="{09399BC9-8F44-B744-B9B6-DC9D6C2253EE}" sibTransId="{BC3C5203-5783-794D-8A50-71832D6242AB}"/>
    <dgm:cxn modelId="{930CCA36-7FFB-B34E-8A48-9D62BF994B26}" srcId="{74129ED1-5361-C345-AA6C-388E81CB6B0F}" destId="{D512838E-F388-0445-B00A-447E4507104E}" srcOrd="0" destOrd="0" parTransId="{E0A927FB-3955-5D47-8189-26514C23237F}" sibTransId="{A0CCC0B8-C61D-1142-B95D-E7E49D06D00F}"/>
    <dgm:cxn modelId="{D27D753D-75E3-D248-8606-D2185082DCAA}" type="presOf" srcId="{8D2E7F4C-2269-D845-9830-113937FA189E}" destId="{440B13F3-49E2-3C4A-BD9C-9A7B591F5982}" srcOrd="0" destOrd="0" presId="urn:microsoft.com/office/officeart/2005/8/layout/hChevron3"/>
    <dgm:cxn modelId="{F4A7C775-67EB-2746-A97F-8B61A40E1409}" type="presOf" srcId="{AF5CF547-A216-4F4A-B883-7F28B7F1C9F9}" destId="{F8C4BAD5-FC2B-0746-AB7D-DBBBB7C7774A}" srcOrd="0" destOrd="0" presId="urn:microsoft.com/office/officeart/2005/8/layout/hChevron3"/>
    <dgm:cxn modelId="{C2006783-CC31-194A-8076-6FED4135F82C}" srcId="{74129ED1-5361-C345-AA6C-388E81CB6B0F}" destId="{3939D788-93D6-B24C-9E5C-39FCE8B0D132}" srcOrd="4" destOrd="0" parTransId="{8BA0AE95-0906-1243-9A9A-860A6632F312}" sibTransId="{6DF4CFF0-DB9A-1C45-BF98-78D06A7AB19D}"/>
    <dgm:cxn modelId="{77F1CD8F-FCCB-3746-8F3B-FEDF63A076F4}" srcId="{74129ED1-5361-C345-AA6C-388E81CB6B0F}" destId="{AF5CF547-A216-4F4A-B883-7F28B7F1C9F9}" srcOrd="1" destOrd="0" parTransId="{6689E267-5E82-EA46-A9F6-248810501ECF}" sibTransId="{6BDBBB27-F14A-0A4D-B430-E4B61A41AFAD}"/>
    <dgm:cxn modelId="{AA3C2691-3CB9-7B49-A23F-132BC4673540}" type="presOf" srcId="{74129ED1-5361-C345-AA6C-388E81CB6B0F}" destId="{72164B4C-0D19-F849-8F1B-81A773A61429}" srcOrd="0" destOrd="0" presId="urn:microsoft.com/office/officeart/2005/8/layout/hChevron3"/>
    <dgm:cxn modelId="{DFDD1AB0-06CB-FA44-8C9F-DA586C36CCDD}" type="presOf" srcId="{9B63DDD0-5C13-EA42-B2DF-7CB137E48455}" destId="{D37B4D3A-DB69-5F4C-9794-E993A3F1C8FC}" srcOrd="0" destOrd="0" presId="urn:microsoft.com/office/officeart/2005/8/layout/hChevron3"/>
    <dgm:cxn modelId="{180105BD-69FD-D943-A821-9B07315A6B1F}" srcId="{74129ED1-5361-C345-AA6C-388E81CB6B0F}" destId="{9B63DDD0-5C13-EA42-B2DF-7CB137E48455}" srcOrd="7" destOrd="0" parTransId="{036DAF30-95DE-A64A-A038-81CCA45BF3BA}" sibTransId="{8B2B2BBF-4F16-D345-A67D-FB6B27923638}"/>
    <dgm:cxn modelId="{3A2F40E5-D156-D24D-AA8A-9458B212CD70}" srcId="{74129ED1-5361-C345-AA6C-388E81CB6B0F}" destId="{250B0C77-4198-B047-8E09-16E4E3BE25C1}" srcOrd="2" destOrd="0" parTransId="{1F6FA9E2-39EE-1E48-B573-F7035966FBF7}" sibTransId="{6C7F5389-CE78-B94A-B285-9C507F3F74A9}"/>
    <dgm:cxn modelId="{769D4DEF-FE78-144E-AEA2-F031607FD0D3}" type="presOf" srcId="{D512838E-F388-0445-B00A-447E4507104E}" destId="{025C6943-05D5-4B48-B2F5-2CD8A6DC0021}" srcOrd="0" destOrd="0" presId="urn:microsoft.com/office/officeart/2005/8/layout/hChevron3"/>
    <dgm:cxn modelId="{3F85CDF3-3F38-194C-874C-40FE0FB01290}" type="presOf" srcId="{6159FE37-79C8-BE41-8805-318F5248F3A3}" destId="{0E0B0B2A-A638-454C-9EBB-1336ACD059DD}" srcOrd="0" destOrd="0" presId="urn:microsoft.com/office/officeart/2005/8/layout/hChevron3"/>
    <dgm:cxn modelId="{2CF151F4-D9C8-4747-99A0-316F2FC5E4BF}" srcId="{74129ED1-5361-C345-AA6C-388E81CB6B0F}" destId="{8D2E7F4C-2269-D845-9830-113937FA189E}" srcOrd="6" destOrd="0" parTransId="{1768BA3E-7174-4E4E-936A-9646F2E74C75}" sibTransId="{4D6E20F1-F88B-1246-B21A-DC7B1B8E4037}"/>
    <dgm:cxn modelId="{DEA2B6F4-68EF-CE48-B29F-6604FE73CB54}" type="presOf" srcId="{60E59CE7-72EC-8D42-9C96-8E197E139B7B}" destId="{99988BFD-2E96-C14A-832D-7462FD6413B8}" srcOrd="0" destOrd="0" presId="urn:microsoft.com/office/officeart/2005/8/layout/hChevron3"/>
    <dgm:cxn modelId="{F7E920F7-2151-6B4A-AA09-0196DDD4408B}" type="presOf" srcId="{250B0C77-4198-B047-8E09-16E4E3BE25C1}" destId="{7BAB20DC-A326-A944-B4C9-B1E2A41CB356}" srcOrd="0" destOrd="0" presId="urn:microsoft.com/office/officeart/2005/8/layout/hChevron3"/>
    <dgm:cxn modelId="{61F776F8-3F4E-514F-AF6D-3E58F373BA7C}" type="presOf" srcId="{3939D788-93D6-B24C-9E5C-39FCE8B0D132}" destId="{9ECC3FD3-2B23-3C43-BE54-FC97A9F3C65B}" srcOrd="0" destOrd="0" presId="urn:microsoft.com/office/officeart/2005/8/layout/hChevron3"/>
    <dgm:cxn modelId="{837E1175-C45F-BB4B-B31B-230FB9755693}" type="presParOf" srcId="{72164B4C-0D19-F849-8F1B-81A773A61429}" destId="{025C6943-05D5-4B48-B2F5-2CD8A6DC0021}" srcOrd="0" destOrd="0" presId="urn:microsoft.com/office/officeart/2005/8/layout/hChevron3"/>
    <dgm:cxn modelId="{A49EB43F-4217-B94B-9986-1C97098AB344}" type="presParOf" srcId="{72164B4C-0D19-F849-8F1B-81A773A61429}" destId="{7CB6D818-EC7B-5146-854B-A82CF04783ED}" srcOrd="1" destOrd="0" presId="urn:microsoft.com/office/officeart/2005/8/layout/hChevron3"/>
    <dgm:cxn modelId="{F84FBB48-577F-1448-A327-CE99D02C107D}" type="presParOf" srcId="{72164B4C-0D19-F849-8F1B-81A773A61429}" destId="{F8C4BAD5-FC2B-0746-AB7D-DBBBB7C7774A}" srcOrd="2" destOrd="0" presId="urn:microsoft.com/office/officeart/2005/8/layout/hChevron3"/>
    <dgm:cxn modelId="{68BED588-B4A1-CF4D-BA61-28EE70E23E0C}" type="presParOf" srcId="{72164B4C-0D19-F849-8F1B-81A773A61429}" destId="{75BA7ED7-6180-3845-83D2-E8DA75B0AD11}" srcOrd="3" destOrd="0" presId="urn:microsoft.com/office/officeart/2005/8/layout/hChevron3"/>
    <dgm:cxn modelId="{A1515A94-93D8-F54B-B015-DDE560BA697A}" type="presParOf" srcId="{72164B4C-0D19-F849-8F1B-81A773A61429}" destId="{7BAB20DC-A326-A944-B4C9-B1E2A41CB356}" srcOrd="4" destOrd="0" presId="urn:microsoft.com/office/officeart/2005/8/layout/hChevron3"/>
    <dgm:cxn modelId="{937ADAFF-B0D0-944C-9395-9AD3E6006B52}" type="presParOf" srcId="{72164B4C-0D19-F849-8F1B-81A773A61429}" destId="{2A50E844-C58B-704A-BF01-2FF0BEE10768}" srcOrd="5" destOrd="0" presId="urn:microsoft.com/office/officeart/2005/8/layout/hChevron3"/>
    <dgm:cxn modelId="{E849328C-5F20-6847-A389-F4ED9112D73F}" type="presParOf" srcId="{72164B4C-0D19-F849-8F1B-81A773A61429}" destId="{99988BFD-2E96-C14A-832D-7462FD6413B8}" srcOrd="6" destOrd="0" presId="urn:microsoft.com/office/officeart/2005/8/layout/hChevron3"/>
    <dgm:cxn modelId="{2D9B966C-46C1-A548-84E5-BF4FB77CC1FD}" type="presParOf" srcId="{72164B4C-0D19-F849-8F1B-81A773A61429}" destId="{C2AB5038-7110-664B-9721-A58B269E9CE9}" srcOrd="7" destOrd="0" presId="urn:microsoft.com/office/officeart/2005/8/layout/hChevron3"/>
    <dgm:cxn modelId="{E5B3CE75-E252-FE49-8812-8384D428CC6A}" type="presParOf" srcId="{72164B4C-0D19-F849-8F1B-81A773A61429}" destId="{9ECC3FD3-2B23-3C43-BE54-FC97A9F3C65B}" srcOrd="8" destOrd="0" presId="urn:microsoft.com/office/officeart/2005/8/layout/hChevron3"/>
    <dgm:cxn modelId="{29253294-C2E5-034D-ABF6-38E334270A3E}" type="presParOf" srcId="{72164B4C-0D19-F849-8F1B-81A773A61429}" destId="{F40DC326-F5F9-D146-A249-5F305E69461B}" srcOrd="9" destOrd="0" presId="urn:microsoft.com/office/officeart/2005/8/layout/hChevron3"/>
    <dgm:cxn modelId="{13D284D0-36F9-A645-95E7-CDEFB175B984}" type="presParOf" srcId="{72164B4C-0D19-F849-8F1B-81A773A61429}" destId="{0E0B0B2A-A638-454C-9EBB-1336ACD059DD}" srcOrd="10" destOrd="0" presId="urn:microsoft.com/office/officeart/2005/8/layout/hChevron3"/>
    <dgm:cxn modelId="{16A267CC-7429-824C-A07F-43786600D651}" type="presParOf" srcId="{72164B4C-0D19-F849-8F1B-81A773A61429}" destId="{05E16EEE-E8D7-A64F-8E72-69C7C964B220}" srcOrd="11" destOrd="0" presId="urn:microsoft.com/office/officeart/2005/8/layout/hChevron3"/>
    <dgm:cxn modelId="{25976AF6-60A2-584F-8364-A1580FB07739}" type="presParOf" srcId="{72164B4C-0D19-F849-8F1B-81A773A61429}" destId="{440B13F3-49E2-3C4A-BD9C-9A7B591F5982}" srcOrd="12" destOrd="0" presId="urn:microsoft.com/office/officeart/2005/8/layout/hChevron3"/>
    <dgm:cxn modelId="{5438E075-5CDC-8D4E-B5BB-B6BE2ED5F032}" type="presParOf" srcId="{72164B4C-0D19-F849-8F1B-81A773A61429}" destId="{994C496A-D418-D544-8029-9AA4670D76C1}" srcOrd="13" destOrd="0" presId="urn:microsoft.com/office/officeart/2005/8/layout/hChevron3"/>
    <dgm:cxn modelId="{66167B4D-8015-5C48-8DFB-43B017C241B5}" type="presParOf" srcId="{72164B4C-0D19-F849-8F1B-81A773A61429}" destId="{D37B4D3A-DB69-5F4C-9794-E993A3F1C8F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C6943-05D5-4B48-B2F5-2CD8A6DC0021}">
      <dsp:nvSpPr>
        <dsp:cNvPr id="0" name=""/>
        <dsp:cNvSpPr/>
      </dsp:nvSpPr>
      <dsp:spPr>
        <a:xfrm>
          <a:off x="4405" y="335318"/>
          <a:ext cx="1365741" cy="546296"/>
        </a:xfrm>
        <a:prstGeom prst="homePlat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2016</a:t>
          </a:r>
        </a:p>
      </dsp:txBody>
      <dsp:txXfrm>
        <a:off x="4405" y="335318"/>
        <a:ext cx="1229167" cy="546296"/>
      </dsp:txXfrm>
    </dsp:sp>
    <dsp:sp modelId="{F8C4BAD5-FC2B-0746-AB7D-DBBBB7C7774A}">
      <dsp:nvSpPr>
        <dsp:cNvPr id="0" name=""/>
        <dsp:cNvSpPr/>
      </dsp:nvSpPr>
      <dsp:spPr>
        <a:xfrm>
          <a:off x="1096999" y="335318"/>
          <a:ext cx="1365741" cy="546296"/>
        </a:xfrm>
        <a:prstGeom prst="chevron">
          <a:avLst/>
        </a:prstGeom>
        <a:solidFill>
          <a:schemeClr val="accent5">
            <a:shade val="50000"/>
            <a:hueOff val="83565"/>
            <a:satOff val="2239"/>
            <a:lumOff val="9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2017</a:t>
          </a:r>
        </a:p>
      </dsp:txBody>
      <dsp:txXfrm>
        <a:off x="1370147" y="335318"/>
        <a:ext cx="819445" cy="546296"/>
      </dsp:txXfrm>
    </dsp:sp>
    <dsp:sp modelId="{7BAB20DC-A326-A944-B4C9-B1E2A41CB356}">
      <dsp:nvSpPr>
        <dsp:cNvPr id="0" name=""/>
        <dsp:cNvSpPr/>
      </dsp:nvSpPr>
      <dsp:spPr>
        <a:xfrm>
          <a:off x="2189592" y="335318"/>
          <a:ext cx="1365741" cy="546296"/>
        </a:xfrm>
        <a:prstGeom prst="chevron">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2018</a:t>
          </a:r>
        </a:p>
      </dsp:txBody>
      <dsp:txXfrm>
        <a:off x="2462740" y="335318"/>
        <a:ext cx="819445" cy="546296"/>
      </dsp:txXfrm>
    </dsp:sp>
    <dsp:sp modelId="{99988BFD-2E96-C14A-832D-7462FD6413B8}">
      <dsp:nvSpPr>
        <dsp:cNvPr id="0" name=""/>
        <dsp:cNvSpPr/>
      </dsp:nvSpPr>
      <dsp:spPr>
        <a:xfrm>
          <a:off x="3282185" y="335318"/>
          <a:ext cx="1365741" cy="546296"/>
        </a:xfrm>
        <a:prstGeom prst="chevron">
          <a:avLst/>
        </a:prstGeom>
        <a:solidFill>
          <a:schemeClr val="accent5">
            <a:shade val="50000"/>
            <a:hueOff val="250694"/>
            <a:satOff val="6716"/>
            <a:lumOff val="29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2019</a:t>
          </a:r>
        </a:p>
      </dsp:txBody>
      <dsp:txXfrm>
        <a:off x="3555333" y="335318"/>
        <a:ext cx="819445" cy="546296"/>
      </dsp:txXfrm>
    </dsp:sp>
    <dsp:sp modelId="{9ECC3FD3-2B23-3C43-BE54-FC97A9F3C65B}">
      <dsp:nvSpPr>
        <dsp:cNvPr id="0" name=""/>
        <dsp:cNvSpPr/>
      </dsp:nvSpPr>
      <dsp:spPr>
        <a:xfrm>
          <a:off x="4374779" y="335318"/>
          <a:ext cx="1365741" cy="546296"/>
        </a:xfrm>
        <a:prstGeom prst="chevron">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2020</a:t>
          </a:r>
        </a:p>
      </dsp:txBody>
      <dsp:txXfrm>
        <a:off x="4647927" y="335318"/>
        <a:ext cx="819445" cy="546296"/>
      </dsp:txXfrm>
    </dsp:sp>
    <dsp:sp modelId="{0E0B0B2A-A638-454C-9EBB-1336ACD059DD}">
      <dsp:nvSpPr>
        <dsp:cNvPr id="0" name=""/>
        <dsp:cNvSpPr/>
      </dsp:nvSpPr>
      <dsp:spPr>
        <a:xfrm>
          <a:off x="5467372" y="335318"/>
          <a:ext cx="1365741" cy="546296"/>
        </a:xfrm>
        <a:prstGeom prst="chevron">
          <a:avLst/>
        </a:prstGeom>
        <a:solidFill>
          <a:schemeClr val="accent5">
            <a:shade val="50000"/>
            <a:hueOff val="250694"/>
            <a:satOff val="6716"/>
            <a:lumOff val="29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2021</a:t>
          </a:r>
        </a:p>
      </dsp:txBody>
      <dsp:txXfrm>
        <a:off x="5740520" y="335318"/>
        <a:ext cx="819445" cy="546296"/>
      </dsp:txXfrm>
    </dsp:sp>
    <dsp:sp modelId="{440B13F3-49E2-3C4A-BD9C-9A7B591F5982}">
      <dsp:nvSpPr>
        <dsp:cNvPr id="0" name=""/>
        <dsp:cNvSpPr/>
      </dsp:nvSpPr>
      <dsp:spPr>
        <a:xfrm>
          <a:off x="6559966" y="335318"/>
          <a:ext cx="1365741" cy="546296"/>
        </a:xfrm>
        <a:prstGeom prst="chevron">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2022</a:t>
          </a:r>
        </a:p>
      </dsp:txBody>
      <dsp:txXfrm>
        <a:off x="6833114" y="335318"/>
        <a:ext cx="819445" cy="546296"/>
      </dsp:txXfrm>
    </dsp:sp>
    <dsp:sp modelId="{D37B4D3A-DB69-5F4C-9794-E993A3F1C8FC}">
      <dsp:nvSpPr>
        <dsp:cNvPr id="0" name=""/>
        <dsp:cNvSpPr/>
      </dsp:nvSpPr>
      <dsp:spPr>
        <a:xfrm>
          <a:off x="7652559" y="335318"/>
          <a:ext cx="1365741" cy="546296"/>
        </a:xfrm>
        <a:prstGeom prst="chevron">
          <a:avLst/>
        </a:prstGeom>
        <a:solidFill>
          <a:schemeClr val="accent5">
            <a:shade val="50000"/>
            <a:hueOff val="83565"/>
            <a:satOff val="2239"/>
            <a:lumOff val="9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Repeat</a:t>
          </a:r>
        </a:p>
      </dsp:txBody>
      <dsp:txXfrm>
        <a:off x="7925707" y="335318"/>
        <a:ext cx="819445" cy="54629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C56965-7F09-CB4B-BCBF-217F18E93B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29715C-37DD-7B4B-940C-40CD1016AD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8A5A2E-1F64-5749-8F15-38559582DFF9}" type="datetimeFigureOut">
              <a:rPr lang="en-US" smtClean="0"/>
              <a:t>2/3/20</a:t>
            </a:fld>
            <a:endParaRPr lang="en-US"/>
          </a:p>
        </p:txBody>
      </p:sp>
      <p:sp>
        <p:nvSpPr>
          <p:cNvPr id="4" name="Footer Placeholder 3">
            <a:extLst>
              <a:ext uri="{FF2B5EF4-FFF2-40B4-BE49-F238E27FC236}">
                <a16:creationId xmlns:a16="http://schemas.microsoft.com/office/drawing/2014/main" id="{38BB09E6-48F4-FB4C-A803-F493756DE4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D1A656-0AFB-B444-9D17-BC34D3C74D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9E6D4-8370-DC41-89CE-D595AAD983D2}" type="slidenum">
              <a:rPr lang="en-US" smtClean="0"/>
              <a:t>‹#›</a:t>
            </a:fld>
            <a:endParaRPr lang="en-US"/>
          </a:p>
        </p:txBody>
      </p:sp>
    </p:spTree>
    <p:extLst>
      <p:ext uri="{BB962C8B-B14F-4D97-AF65-F5344CB8AC3E}">
        <p14:creationId xmlns:p14="http://schemas.microsoft.com/office/powerpoint/2010/main" val="455195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9181A-ACE9-0945-8566-923561A33616}" type="datetimeFigureOut">
              <a:rPr lang="en-US" smtClean="0"/>
              <a:t>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053C5-54A0-DC47-BDAC-F1F346B53C83}" type="slidenum">
              <a:rPr lang="en-US" smtClean="0"/>
              <a:t>‹#›</a:t>
            </a:fld>
            <a:endParaRPr lang="en-US"/>
          </a:p>
        </p:txBody>
      </p:sp>
    </p:spTree>
    <p:extLst>
      <p:ext uri="{BB962C8B-B14F-4D97-AF65-F5344CB8AC3E}">
        <p14:creationId xmlns:p14="http://schemas.microsoft.com/office/powerpoint/2010/main" val="105787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5053C5-54A0-DC47-BDAC-F1F346B53C83}" type="slidenum">
              <a:rPr lang="en-US" smtClean="0"/>
              <a:t>4</a:t>
            </a:fld>
            <a:endParaRPr lang="en-US"/>
          </a:p>
        </p:txBody>
      </p:sp>
    </p:spTree>
    <p:extLst>
      <p:ext uri="{BB962C8B-B14F-4D97-AF65-F5344CB8AC3E}">
        <p14:creationId xmlns:p14="http://schemas.microsoft.com/office/powerpoint/2010/main" val="72028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5053C5-54A0-DC47-BDAC-F1F346B53C83}" type="slidenum">
              <a:rPr lang="en-US" smtClean="0"/>
              <a:t>5</a:t>
            </a:fld>
            <a:endParaRPr lang="en-US"/>
          </a:p>
        </p:txBody>
      </p:sp>
    </p:spTree>
    <p:extLst>
      <p:ext uri="{BB962C8B-B14F-4D97-AF65-F5344CB8AC3E}">
        <p14:creationId xmlns:p14="http://schemas.microsoft.com/office/powerpoint/2010/main" val="971532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14CB7A-0CEC-CB46-8220-8C40F94DC6F4}"/>
              </a:ext>
            </a:extLst>
          </p:cNvPr>
          <p:cNvPicPr>
            <a:picLocks noChangeAspect="1"/>
          </p:cNvPicPr>
          <p:nvPr userDrawn="1"/>
        </p:nvPicPr>
        <p:blipFill>
          <a:blip r:embed="rId2"/>
          <a:stretch>
            <a:fillRect/>
          </a:stretch>
        </p:blipFill>
        <p:spPr>
          <a:xfrm>
            <a:off x="-138223" y="-55820"/>
            <a:ext cx="9292856" cy="6969642"/>
          </a:xfrm>
          <a:prstGeom prst="rect">
            <a:avLst/>
          </a:prstGeom>
        </p:spPr>
      </p:pic>
      <p:sp>
        <p:nvSpPr>
          <p:cNvPr id="8" name="Subtitle 2">
            <a:extLst>
              <a:ext uri="{FF2B5EF4-FFF2-40B4-BE49-F238E27FC236}">
                <a16:creationId xmlns:a16="http://schemas.microsoft.com/office/drawing/2014/main" id="{998F4901-6C71-6645-A314-947945FB30C6}"/>
              </a:ext>
            </a:extLst>
          </p:cNvPr>
          <p:cNvSpPr>
            <a:spLocks noGrp="1"/>
          </p:cNvSpPr>
          <p:nvPr>
            <p:ph type="subTitle" idx="1"/>
          </p:nvPr>
        </p:nvSpPr>
        <p:spPr>
          <a:xfrm>
            <a:off x="443530" y="5237465"/>
            <a:ext cx="7137400" cy="1018511"/>
          </a:xfrm>
        </p:spPr>
        <p:txBody>
          <a:bodyPr>
            <a:normAutofit/>
          </a:bodyPr>
          <a:lstStyle>
            <a:lvl1pPr marL="0" indent="0" algn="l">
              <a:buNone/>
              <a:defRPr sz="2000">
                <a:solidFill>
                  <a:schemeClr val="accent3"/>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1" name="Title 1">
            <a:extLst>
              <a:ext uri="{FF2B5EF4-FFF2-40B4-BE49-F238E27FC236}">
                <a16:creationId xmlns:a16="http://schemas.microsoft.com/office/drawing/2014/main" id="{9AE6F725-0E0F-1F49-9D0B-00246975B2A7}"/>
              </a:ext>
            </a:extLst>
          </p:cNvPr>
          <p:cNvSpPr>
            <a:spLocks noGrp="1"/>
          </p:cNvSpPr>
          <p:nvPr>
            <p:ph type="ctrTitle"/>
          </p:nvPr>
        </p:nvSpPr>
        <p:spPr>
          <a:xfrm>
            <a:off x="443530" y="3507639"/>
            <a:ext cx="8179475" cy="1648380"/>
          </a:xfrm>
        </p:spPr>
        <p:txBody>
          <a:bodyPr anchor="b">
            <a:normAutofit/>
          </a:bodyPr>
          <a:lstStyle>
            <a:lvl1pPr algn="l">
              <a:defRPr sz="40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5639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130962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07940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7"/>
            <a:ext cx="7191868" cy="3094491"/>
          </a:xfrm>
        </p:spPr>
        <p:txBody>
          <a:bodyPr anchor="b">
            <a:normAutofit/>
          </a:bodyPr>
          <a:lstStyle>
            <a:lvl1pPr>
              <a:defRPr sz="3750">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36FD94-3AE0-2C4F-AEF4-E37F7E476A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9" y="0"/>
            <a:ext cx="9170894" cy="6858000"/>
          </a:xfrm>
          <a:prstGeom prst="rect">
            <a:avLst/>
          </a:prstGeom>
        </p:spPr>
      </p:pic>
      <p:sp>
        <p:nvSpPr>
          <p:cNvPr id="15" name="Rectangle 14">
            <a:extLst>
              <a:ext uri="{FF2B5EF4-FFF2-40B4-BE49-F238E27FC236}">
                <a16:creationId xmlns:a16="http://schemas.microsoft.com/office/drawing/2014/main" id="{904CDD11-CCC9-8345-BDD7-E62C67DE6AB4}"/>
              </a:ext>
            </a:extLst>
          </p:cNvPr>
          <p:cNvSpPr/>
          <p:nvPr userDrawn="1"/>
        </p:nvSpPr>
        <p:spPr>
          <a:xfrm>
            <a:off x="-5629" y="6382583"/>
            <a:ext cx="8763000" cy="30522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 </a:t>
            </a:r>
          </a:p>
        </p:txBody>
      </p:sp>
      <p:sp>
        <p:nvSpPr>
          <p:cNvPr id="16" name="Rectangle 15">
            <a:extLst>
              <a:ext uri="{FF2B5EF4-FFF2-40B4-BE49-F238E27FC236}">
                <a16:creationId xmlns:a16="http://schemas.microsoft.com/office/drawing/2014/main" id="{D77FF682-24CB-084C-A971-768F413F22FE}"/>
              </a:ext>
            </a:extLst>
          </p:cNvPr>
          <p:cNvSpPr/>
          <p:nvPr userDrawn="1"/>
        </p:nvSpPr>
        <p:spPr>
          <a:xfrm>
            <a:off x="8773232" y="6382583"/>
            <a:ext cx="388257" cy="305222"/>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solidFill>
                <a:schemeClr val="accent5">
                  <a:lumMod val="75000"/>
                </a:schemeClr>
              </a:solidFill>
            </a:endParaRPr>
          </a:p>
        </p:txBody>
      </p:sp>
      <p:sp>
        <p:nvSpPr>
          <p:cNvPr id="17" name="Slide Number Placeholder 5">
            <a:extLst>
              <a:ext uri="{FF2B5EF4-FFF2-40B4-BE49-F238E27FC236}">
                <a16:creationId xmlns:a16="http://schemas.microsoft.com/office/drawing/2014/main" id="{F6E4DBD1-79AB-A94D-8C1E-6139A2423F06}"/>
              </a:ext>
            </a:extLst>
          </p:cNvPr>
          <p:cNvSpPr>
            <a:spLocks noGrp="1"/>
          </p:cNvSpPr>
          <p:nvPr>
            <p:ph type="sldNum" sz="quarter" idx="12"/>
          </p:nvPr>
        </p:nvSpPr>
        <p:spPr>
          <a:xfrm>
            <a:off x="6987915" y="6356350"/>
            <a:ext cx="2133600" cy="365125"/>
          </a:xfrm>
        </p:spPr>
        <p:txBody>
          <a:bodyPr/>
          <a:lstStyle>
            <a:lvl1pPr>
              <a:defRPr>
                <a:solidFill>
                  <a:schemeClr val="bg1"/>
                </a:solidFill>
              </a:defRPr>
            </a:lvl1pPr>
          </a:lstStyle>
          <a:p>
            <a:fld id="{CD683681-86C3-0D49-AC03-243C995073FD}" type="slidenum">
              <a:rPr lang="en-US" smtClean="0"/>
              <a:pPr/>
              <a:t>‹#›</a:t>
            </a:fld>
            <a:endParaRPr lang="en-US" dirty="0"/>
          </a:p>
        </p:txBody>
      </p:sp>
      <p:sp>
        <p:nvSpPr>
          <p:cNvPr id="18" name="Content Placeholder 2">
            <a:extLst>
              <a:ext uri="{FF2B5EF4-FFF2-40B4-BE49-F238E27FC236}">
                <a16:creationId xmlns:a16="http://schemas.microsoft.com/office/drawing/2014/main" id="{2E2207E2-D999-A049-9E8D-E0BC77672EBC}"/>
              </a:ext>
            </a:extLst>
          </p:cNvPr>
          <p:cNvSpPr>
            <a:spLocks noGrp="1"/>
          </p:cNvSpPr>
          <p:nvPr>
            <p:ph sz="half" idx="13" hasCustomPrompt="1"/>
          </p:nvPr>
        </p:nvSpPr>
        <p:spPr>
          <a:xfrm>
            <a:off x="451571" y="1582444"/>
            <a:ext cx="3962400" cy="4351338"/>
          </a:xfrm>
        </p:spPr>
        <p:txBody>
          <a:bodyPr>
            <a:noAutofit/>
          </a:bodyPr>
          <a:lstStyle>
            <a:lvl1pPr marL="342900" indent="-342900">
              <a:buClr>
                <a:schemeClr val="accent5"/>
              </a:buClr>
              <a:buFont typeface="Arial" panose="020B0604020202020204" pitchFamily="34" charset="0"/>
              <a:buChar char="•"/>
              <a:defRPr sz="1600">
                <a:solidFill>
                  <a:schemeClr val="tx2"/>
                </a:solidFill>
              </a:defRPr>
            </a:lvl1pPr>
            <a:lvl2pPr marL="742950" indent="-285750">
              <a:buClr>
                <a:schemeClr val="accent5"/>
              </a:buClr>
              <a:buFont typeface="Arial" panose="020B0604020202020204" pitchFamily="34" charset="0"/>
              <a:buChar char="•"/>
              <a:defRPr sz="1400">
                <a:solidFill>
                  <a:schemeClr val="tx2"/>
                </a:solidFill>
              </a:defRPr>
            </a:lvl2pPr>
            <a:lvl3pPr marL="1143000" indent="-228600">
              <a:buClr>
                <a:schemeClr val="accent5"/>
              </a:buClr>
              <a:buFont typeface="Arial" panose="020B0604020202020204" pitchFamily="34" charset="0"/>
              <a:buChar char="•"/>
              <a:defRPr sz="1200">
                <a:solidFill>
                  <a:schemeClr val="tx2"/>
                </a:solidFill>
              </a:defRPr>
            </a:lvl3pPr>
            <a:lvl4pPr marL="1600200" indent="-228600">
              <a:buClr>
                <a:schemeClr val="accent5"/>
              </a:buClr>
              <a:buFont typeface="Arial" panose="020B0604020202020204" pitchFamily="34" charset="0"/>
              <a:buChar char="•"/>
              <a:defRPr sz="1100">
                <a:solidFill>
                  <a:schemeClr val="tx2"/>
                </a:solidFill>
              </a:defRPr>
            </a:lvl4pPr>
            <a:lvl5pPr marL="2057400" indent="-228600">
              <a:buClr>
                <a:schemeClr val="accent5"/>
              </a:buClr>
              <a:buFont typeface="Arial" panose="020B0604020202020204" pitchFamily="34" charset="0"/>
              <a:buChar char="•"/>
              <a:defRPr sz="11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010148E3-5403-D847-AD25-BE620B1D5CBC}"/>
              </a:ext>
            </a:extLst>
          </p:cNvPr>
          <p:cNvSpPr>
            <a:spLocks noGrp="1"/>
          </p:cNvSpPr>
          <p:nvPr>
            <p:ph type="title"/>
          </p:nvPr>
        </p:nvSpPr>
        <p:spPr>
          <a:xfrm>
            <a:off x="451571" y="5937"/>
            <a:ext cx="6477000" cy="1216933"/>
          </a:xfrm>
        </p:spPr>
        <p:txBody>
          <a:bodyPr>
            <a:noAutofit/>
          </a:bodyPr>
          <a:lstStyle>
            <a:lvl1pPr algn="l">
              <a:defRPr sz="3200">
                <a:solidFill>
                  <a:schemeClr val="bg1"/>
                </a:solidFill>
              </a:defRPr>
            </a:lvl1pPr>
          </a:lstStyle>
          <a:p>
            <a:r>
              <a:rPr lang="en-US" dirty="0"/>
              <a:t>Click to edit Master title style</a:t>
            </a:r>
          </a:p>
        </p:txBody>
      </p:sp>
      <p:sp>
        <p:nvSpPr>
          <p:cNvPr id="20" name="Content Placeholder 2">
            <a:extLst>
              <a:ext uri="{FF2B5EF4-FFF2-40B4-BE49-F238E27FC236}">
                <a16:creationId xmlns:a16="http://schemas.microsoft.com/office/drawing/2014/main" id="{928597FC-DEC9-AD49-AE22-D0E8E34BC392}"/>
              </a:ext>
            </a:extLst>
          </p:cNvPr>
          <p:cNvSpPr>
            <a:spLocks noGrp="1"/>
          </p:cNvSpPr>
          <p:nvPr>
            <p:ph sz="half" idx="14" hasCustomPrompt="1"/>
          </p:nvPr>
        </p:nvSpPr>
        <p:spPr>
          <a:xfrm>
            <a:off x="4718771" y="1582445"/>
            <a:ext cx="3962400" cy="4351338"/>
          </a:xfrm>
        </p:spPr>
        <p:txBody>
          <a:bodyPr>
            <a:noAutofit/>
          </a:bodyPr>
          <a:lstStyle>
            <a:lvl1pPr marL="342900" indent="-342900">
              <a:buClr>
                <a:schemeClr val="accent5"/>
              </a:buClr>
              <a:buFont typeface="Arial" panose="020B0604020202020204" pitchFamily="34" charset="0"/>
              <a:buChar char="•"/>
              <a:defRPr sz="1600">
                <a:solidFill>
                  <a:schemeClr val="tx2"/>
                </a:solidFill>
              </a:defRPr>
            </a:lvl1pPr>
            <a:lvl2pPr marL="742950" indent="-285750">
              <a:buClr>
                <a:schemeClr val="accent5"/>
              </a:buClr>
              <a:buFont typeface="Arial" panose="020B0604020202020204" pitchFamily="34" charset="0"/>
              <a:buChar char="•"/>
              <a:defRPr sz="1600">
                <a:solidFill>
                  <a:schemeClr val="tx2"/>
                </a:solidFill>
              </a:defRPr>
            </a:lvl2pPr>
            <a:lvl3pPr marL="1143000" indent="-228600">
              <a:buClr>
                <a:schemeClr val="accent5"/>
              </a:buClr>
              <a:buFont typeface="Arial" panose="020B0604020202020204" pitchFamily="34" charset="0"/>
              <a:buChar char="•"/>
              <a:defRPr sz="1400">
                <a:solidFill>
                  <a:schemeClr val="tx2"/>
                </a:solidFill>
              </a:defRPr>
            </a:lvl3pPr>
            <a:lvl4pPr marL="1600200" indent="-228600">
              <a:buClr>
                <a:schemeClr val="accent5"/>
              </a:buClr>
              <a:buFont typeface="Arial" panose="020B0604020202020204" pitchFamily="34" charset="0"/>
              <a:buChar char="•"/>
              <a:defRPr sz="1100">
                <a:solidFill>
                  <a:schemeClr val="tx2"/>
                </a:solidFill>
              </a:defRPr>
            </a:lvl4pPr>
            <a:lvl5pPr marL="2057400" indent="-228600">
              <a:buClr>
                <a:schemeClr val="accent5"/>
              </a:buClr>
              <a:buFont typeface="Arial" panose="020B0604020202020204" pitchFamily="34" charset="0"/>
              <a:buChar char="•"/>
              <a:defRPr sz="11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20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5EB098-F827-7E45-9D7D-0B5BD4117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9" y="0"/>
            <a:ext cx="9144000" cy="6858000"/>
          </a:xfrm>
          <a:prstGeom prst="rect">
            <a:avLst/>
          </a:prstGeom>
        </p:spPr>
      </p:pic>
      <p:sp>
        <p:nvSpPr>
          <p:cNvPr id="8" name="Rectangle 7">
            <a:extLst>
              <a:ext uri="{FF2B5EF4-FFF2-40B4-BE49-F238E27FC236}">
                <a16:creationId xmlns:a16="http://schemas.microsoft.com/office/drawing/2014/main" id="{AE39DCFB-5D1A-F24C-858A-B3B159540CE7}"/>
              </a:ext>
            </a:extLst>
          </p:cNvPr>
          <p:cNvSpPr/>
          <p:nvPr userDrawn="1"/>
        </p:nvSpPr>
        <p:spPr>
          <a:xfrm>
            <a:off x="-5629" y="6382583"/>
            <a:ext cx="8763000" cy="30522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 </a:t>
            </a:r>
          </a:p>
        </p:txBody>
      </p:sp>
      <p:sp>
        <p:nvSpPr>
          <p:cNvPr id="9" name="Rectangle 8">
            <a:extLst>
              <a:ext uri="{FF2B5EF4-FFF2-40B4-BE49-F238E27FC236}">
                <a16:creationId xmlns:a16="http://schemas.microsoft.com/office/drawing/2014/main" id="{9C68255F-E4BA-9A46-B7C9-B8BC553B4357}"/>
              </a:ext>
            </a:extLst>
          </p:cNvPr>
          <p:cNvSpPr/>
          <p:nvPr userDrawn="1"/>
        </p:nvSpPr>
        <p:spPr>
          <a:xfrm>
            <a:off x="8773232" y="6382583"/>
            <a:ext cx="388257" cy="305222"/>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solidFill>
                <a:schemeClr val="accent5">
                  <a:lumMod val="75000"/>
                </a:schemeClr>
              </a:solidFill>
            </a:endParaRPr>
          </a:p>
        </p:txBody>
      </p:sp>
      <p:sp>
        <p:nvSpPr>
          <p:cNvPr id="10" name="Slide Number Placeholder 5">
            <a:extLst>
              <a:ext uri="{FF2B5EF4-FFF2-40B4-BE49-F238E27FC236}">
                <a16:creationId xmlns:a16="http://schemas.microsoft.com/office/drawing/2014/main" id="{027126DB-2303-B843-80C9-483DC899F02C}"/>
              </a:ext>
            </a:extLst>
          </p:cNvPr>
          <p:cNvSpPr>
            <a:spLocks noGrp="1"/>
          </p:cNvSpPr>
          <p:nvPr>
            <p:ph type="sldNum" sz="quarter" idx="12"/>
          </p:nvPr>
        </p:nvSpPr>
        <p:spPr>
          <a:xfrm>
            <a:off x="6987915" y="6356350"/>
            <a:ext cx="2133600" cy="365125"/>
          </a:xfrm>
        </p:spPr>
        <p:txBody>
          <a:bodyPr/>
          <a:lstStyle>
            <a:lvl1pPr>
              <a:defRPr>
                <a:solidFill>
                  <a:schemeClr val="bg1"/>
                </a:solidFill>
              </a:defRPr>
            </a:lvl1pPr>
          </a:lstStyle>
          <a:p>
            <a:fld id="{CD683681-86C3-0D49-AC03-243C995073FD}" type="slidenum">
              <a:rPr lang="en-US" smtClean="0"/>
              <a:pPr/>
              <a:t>‹#›</a:t>
            </a:fld>
            <a:endParaRPr lang="en-US" dirty="0"/>
          </a:p>
        </p:txBody>
      </p:sp>
      <p:sp>
        <p:nvSpPr>
          <p:cNvPr id="11" name="Content Placeholder 2">
            <a:extLst>
              <a:ext uri="{FF2B5EF4-FFF2-40B4-BE49-F238E27FC236}">
                <a16:creationId xmlns:a16="http://schemas.microsoft.com/office/drawing/2014/main" id="{FB4DB133-A242-B94D-94DC-2180204955CD}"/>
              </a:ext>
            </a:extLst>
          </p:cNvPr>
          <p:cNvSpPr>
            <a:spLocks noGrp="1"/>
          </p:cNvSpPr>
          <p:nvPr>
            <p:ph sz="half" idx="13" hasCustomPrompt="1"/>
          </p:nvPr>
        </p:nvSpPr>
        <p:spPr>
          <a:xfrm>
            <a:off x="451570" y="1582444"/>
            <a:ext cx="8192699" cy="4351338"/>
          </a:xfrm>
        </p:spPr>
        <p:txBody>
          <a:bodyPr>
            <a:noAutofit/>
          </a:bodyPr>
          <a:lstStyle>
            <a:lvl1pPr marL="342900" indent="-342900">
              <a:buClr>
                <a:schemeClr val="accent5"/>
              </a:buClr>
              <a:buFont typeface="Arial" panose="020B0604020202020204" pitchFamily="34" charset="0"/>
              <a:buChar char="•"/>
              <a:defRPr sz="1600">
                <a:solidFill>
                  <a:schemeClr val="tx2"/>
                </a:solidFill>
              </a:defRPr>
            </a:lvl1pPr>
            <a:lvl2pPr marL="742950" indent="-285750">
              <a:buClr>
                <a:schemeClr val="accent5"/>
              </a:buClr>
              <a:buFont typeface="Arial" panose="020B0604020202020204" pitchFamily="34" charset="0"/>
              <a:buChar char="•"/>
              <a:defRPr sz="1400">
                <a:solidFill>
                  <a:schemeClr val="tx2"/>
                </a:solidFill>
              </a:defRPr>
            </a:lvl2pPr>
            <a:lvl3pPr marL="1143000" indent="-228600">
              <a:buClr>
                <a:schemeClr val="accent5"/>
              </a:buClr>
              <a:buFont typeface="Arial" panose="020B0604020202020204" pitchFamily="34" charset="0"/>
              <a:buChar char="•"/>
              <a:defRPr sz="1200">
                <a:solidFill>
                  <a:schemeClr val="tx2"/>
                </a:solidFill>
              </a:defRPr>
            </a:lvl3pPr>
            <a:lvl4pPr marL="1600200" indent="-228600">
              <a:buClr>
                <a:schemeClr val="accent5"/>
              </a:buClr>
              <a:buFont typeface="Arial" panose="020B0604020202020204" pitchFamily="34" charset="0"/>
              <a:buChar char="•"/>
              <a:defRPr sz="1100">
                <a:solidFill>
                  <a:schemeClr val="tx2"/>
                </a:solidFill>
              </a:defRPr>
            </a:lvl4pPr>
            <a:lvl5pPr marL="2057400" indent="-228600">
              <a:buClr>
                <a:schemeClr val="accent5"/>
              </a:buClr>
              <a:buFont typeface="Arial" panose="020B0604020202020204" pitchFamily="34" charset="0"/>
              <a:buChar char="•"/>
              <a:defRPr sz="11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5E22C45B-23C4-3043-83EF-6F2545DDF147}"/>
              </a:ext>
            </a:extLst>
          </p:cNvPr>
          <p:cNvSpPr>
            <a:spLocks noGrp="1"/>
          </p:cNvSpPr>
          <p:nvPr>
            <p:ph type="title"/>
          </p:nvPr>
        </p:nvSpPr>
        <p:spPr>
          <a:xfrm>
            <a:off x="451571" y="5937"/>
            <a:ext cx="6477000" cy="1216933"/>
          </a:xfrm>
        </p:spPr>
        <p:txBody>
          <a:bodyPr>
            <a:no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1834947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83681-86C3-0D49-AC03-243C995073FD}" type="slidenum">
              <a:rPr lang="en-US" smtClean="0"/>
              <a:pPr/>
              <a:t>‹#›</a:t>
            </a:fld>
            <a:endParaRPr lang="en-US" dirty="0"/>
          </a:p>
        </p:txBody>
      </p:sp>
      <p:sp>
        <p:nvSpPr>
          <p:cNvPr id="8" name="Rectangle 7">
            <a:extLst>
              <a:ext uri="{FF2B5EF4-FFF2-40B4-BE49-F238E27FC236}">
                <a16:creationId xmlns:a16="http://schemas.microsoft.com/office/drawing/2014/main" id="{87DAC3D4-F429-E844-9972-43B2069886D1}"/>
              </a:ext>
            </a:extLst>
          </p:cNvPr>
          <p:cNvSpPr/>
          <p:nvPr userDrawn="1"/>
        </p:nvSpPr>
        <p:spPr>
          <a:xfrm>
            <a:off x="5" y="6356359"/>
            <a:ext cx="8795657" cy="3651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a:extLst>
              <a:ext uri="{FF2B5EF4-FFF2-40B4-BE49-F238E27FC236}">
                <a16:creationId xmlns:a16="http://schemas.microsoft.com/office/drawing/2014/main" id="{18ABACC1-527C-5B48-AD91-FB7361C39DF7}"/>
              </a:ext>
            </a:extLst>
          </p:cNvPr>
          <p:cNvSpPr/>
          <p:nvPr userDrawn="1"/>
        </p:nvSpPr>
        <p:spPr>
          <a:xfrm>
            <a:off x="8795662" y="6356359"/>
            <a:ext cx="348343"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CAD9AD1F-1B6E-C74E-BCCA-DD72543D6A7A}"/>
              </a:ext>
            </a:extLst>
          </p:cNvPr>
          <p:cNvCxnSpPr/>
          <p:nvPr userDrawn="1"/>
        </p:nvCxnSpPr>
        <p:spPr>
          <a:xfrm>
            <a:off x="4351867" y="1670163"/>
            <a:ext cx="0" cy="4351338"/>
          </a:xfrm>
          <a:prstGeom prst="line">
            <a:avLst/>
          </a:prstGeom>
          <a:ln>
            <a:solidFill>
              <a:schemeClr val="accent6">
                <a:alpha val="47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58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13826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141769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431338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397376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014082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2/3/20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677733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5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portal.cms.gov/"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Medicare/Medicare-Fee-for-Service-Payment/ClinicalLabFeeSched/Downloads/CLFS-Data-Collection-System-User-Guide.pdf" TargetMode="External"/><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hyperlink" Target="https://www.cms.gov/Medicare/Medicare-Fee-for-Service-Payment/ClinicalLabFeeSched/PAMA-Regulations.html"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acla.com/pama/" TargetMode="External"/><Relationship Id="rId2" Type="http://schemas.openxmlformats.org/officeDocument/2006/relationships/hyperlink" Target="https://www.cms.gov/Medicare/Medicare-Fee-for-Service-Payment/ClinicalLabFeeSched/PAMA-Regulations.html"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C8893E96-C803-3749-94EA-6AA9F35611EC}"/>
              </a:ext>
            </a:extLst>
          </p:cNvPr>
          <p:cNvSpPr>
            <a:spLocks noGrp="1"/>
          </p:cNvSpPr>
          <p:nvPr>
            <p:ph type="subTitle" idx="1"/>
          </p:nvPr>
        </p:nvSpPr>
        <p:spPr>
          <a:xfrm>
            <a:off x="363319" y="4714605"/>
            <a:ext cx="7318238" cy="829809"/>
          </a:xfrm>
        </p:spPr>
        <p:txBody>
          <a:bodyPr lIns="0">
            <a:noAutofit/>
          </a:bodyPr>
          <a:lstStyle/>
          <a:p>
            <a:pPr>
              <a:lnSpc>
                <a:spcPct val="100000"/>
              </a:lnSpc>
            </a:pPr>
            <a:r>
              <a:rPr lang="en-US" dirty="0">
                <a:solidFill>
                  <a:schemeClr val="bg1">
                    <a:lumMod val="50000"/>
                  </a:schemeClr>
                </a:solidFill>
              </a:rPr>
              <a:t>What you Need to Know to Comply with CMS’s New Data Collection and Reporting Requirements for Hospitals</a:t>
            </a:r>
          </a:p>
        </p:txBody>
      </p:sp>
      <p:sp>
        <p:nvSpPr>
          <p:cNvPr id="12" name="Title 11">
            <a:extLst>
              <a:ext uri="{FF2B5EF4-FFF2-40B4-BE49-F238E27FC236}">
                <a16:creationId xmlns:a16="http://schemas.microsoft.com/office/drawing/2014/main" id="{77EA54E7-9FE7-0E43-BF99-336555700D0E}"/>
              </a:ext>
            </a:extLst>
          </p:cNvPr>
          <p:cNvSpPr>
            <a:spLocks noGrp="1"/>
          </p:cNvSpPr>
          <p:nvPr>
            <p:ph type="ctrTitle"/>
          </p:nvPr>
        </p:nvSpPr>
        <p:spPr>
          <a:xfrm>
            <a:off x="363319" y="3298852"/>
            <a:ext cx="8179475" cy="1330175"/>
          </a:xfrm>
        </p:spPr>
        <p:txBody>
          <a:bodyPr lIns="0">
            <a:noAutofit/>
          </a:bodyPr>
          <a:lstStyle/>
          <a:p>
            <a:r>
              <a:rPr lang="en-US" sz="3200" dirty="0">
                <a:solidFill>
                  <a:schemeClr val="accent5">
                    <a:lumMod val="50000"/>
                  </a:schemeClr>
                </a:solidFill>
              </a:rPr>
              <a:t>Hospital Reporting Under PAMA Sec. 216</a:t>
            </a:r>
          </a:p>
        </p:txBody>
      </p:sp>
      <p:sp>
        <p:nvSpPr>
          <p:cNvPr id="14" name="Subtitle 12">
            <a:extLst>
              <a:ext uri="{FF2B5EF4-FFF2-40B4-BE49-F238E27FC236}">
                <a16:creationId xmlns:a16="http://schemas.microsoft.com/office/drawing/2014/main" id="{7DA2536F-0F89-B64C-B25B-0D5DBB69820D}"/>
              </a:ext>
            </a:extLst>
          </p:cNvPr>
          <p:cNvSpPr txBox="1">
            <a:spLocks/>
          </p:cNvSpPr>
          <p:nvPr/>
        </p:nvSpPr>
        <p:spPr>
          <a:xfrm>
            <a:off x="5064245" y="6142702"/>
            <a:ext cx="2538622" cy="4972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3"/>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r>
              <a:rPr lang="en-US" sz="1100" dirty="0">
                <a:solidFill>
                  <a:schemeClr val="bg1">
                    <a:lumMod val="65000"/>
                  </a:schemeClr>
                </a:solidFill>
              </a:rPr>
              <a:t>1100 New York Avenue, NW</a:t>
            </a:r>
          </a:p>
          <a:p>
            <a:pPr algn="r">
              <a:spcBef>
                <a:spcPts val="0"/>
              </a:spcBef>
            </a:pPr>
            <a:r>
              <a:rPr lang="en-US" sz="1100" dirty="0">
                <a:solidFill>
                  <a:schemeClr val="bg1">
                    <a:lumMod val="65000"/>
                  </a:schemeClr>
                </a:solidFill>
              </a:rPr>
              <a:t>Suite 725 West</a:t>
            </a:r>
          </a:p>
          <a:p>
            <a:pPr algn="r">
              <a:spcBef>
                <a:spcPts val="0"/>
              </a:spcBef>
            </a:pPr>
            <a:r>
              <a:rPr lang="en-US" sz="1100" dirty="0">
                <a:solidFill>
                  <a:schemeClr val="bg1">
                    <a:lumMod val="65000"/>
                  </a:schemeClr>
                </a:solidFill>
              </a:rPr>
              <a:t>Washington, DC  20005</a:t>
            </a:r>
          </a:p>
        </p:txBody>
      </p:sp>
      <p:sp>
        <p:nvSpPr>
          <p:cNvPr id="15" name="Rectangle 14">
            <a:extLst>
              <a:ext uri="{FF2B5EF4-FFF2-40B4-BE49-F238E27FC236}">
                <a16:creationId xmlns:a16="http://schemas.microsoft.com/office/drawing/2014/main" id="{29F3DBDC-6510-044E-8076-29EA02C6BA41}"/>
              </a:ext>
            </a:extLst>
          </p:cNvPr>
          <p:cNvSpPr/>
          <p:nvPr/>
        </p:nvSpPr>
        <p:spPr>
          <a:xfrm>
            <a:off x="7776489" y="6217436"/>
            <a:ext cx="1165251" cy="430887"/>
          </a:xfrm>
          <a:prstGeom prst="rect">
            <a:avLst/>
          </a:prstGeom>
        </p:spPr>
        <p:txBody>
          <a:bodyPr wrap="square">
            <a:spAutoFit/>
          </a:bodyPr>
          <a:lstStyle/>
          <a:p>
            <a:pPr>
              <a:spcBef>
                <a:spcPts val="1200"/>
              </a:spcBef>
              <a:spcAft>
                <a:spcPts val="600"/>
              </a:spcAft>
            </a:pPr>
            <a:r>
              <a:rPr lang="en-US" sz="1100" dirty="0">
                <a:solidFill>
                  <a:schemeClr val="bg1">
                    <a:lumMod val="65000"/>
                  </a:schemeClr>
                </a:solidFill>
              </a:rPr>
              <a:t>(202) 637-9466 </a:t>
            </a:r>
            <a:r>
              <a:rPr lang="en-US" sz="1100" dirty="0" err="1">
                <a:solidFill>
                  <a:schemeClr val="bg1">
                    <a:lumMod val="65000"/>
                  </a:schemeClr>
                </a:solidFill>
              </a:rPr>
              <a:t>www.acla.com</a:t>
            </a:r>
            <a:endParaRPr lang="en-US" sz="1100" i="1" dirty="0">
              <a:solidFill>
                <a:schemeClr val="bg1">
                  <a:lumMod val="65000"/>
                </a:schemeClr>
              </a:solidFill>
            </a:endParaRPr>
          </a:p>
        </p:txBody>
      </p:sp>
      <p:sp>
        <p:nvSpPr>
          <p:cNvPr id="16" name="Rectangle 15">
            <a:extLst>
              <a:ext uri="{FF2B5EF4-FFF2-40B4-BE49-F238E27FC236}">
                <a16:creationId xmlns:a16="http://schemas.microsoft.com/office/drawing/2014/main" id="{E2C0864B-55FF-A74C-A0EB-8D1AD6E14C99}"/>
              </a:ext>
            </a:extLst>
          </p:cNvPr>
          <p:cNvSpPr/>
          <p:nvPr/>
        </p:nvSpPr>
        <p:spPr>
          <a:xfrm>
            <a:off x="4716874" y="5878803"/>
            <a:ext cx="4224866" cy="261610"/>
          </a:xfrm>
          <a:prstGeom prst="rect">
            <a:avLst/>
          </a:prstGeom>
        </p:spPr>
        <p:txBody>
          <a:bodyPr wrap="square">
            <a:spAutoFit/>
          </a:bodyPr>
          <a:lstStyle/>
          <a:p>
            <a:pPr algn="r">
              <a:spcBef>
                <a:spcPts val="0"/>
              </a:spcBef>
            </a:pPr>
            <a:r>
              <a:rPr lang="en-US" sz="1100" b="1" dirty="0">
                <a:solidFill>
                  <a:srgbClr val="0080BB"/>
                </a:solidFill>
              </a:rPr>
              <a:t>American Clinical Laboratory Association</a:t>
            </a:r>
          </a:p>
        </p:txBody>
      </p:sp>
      <p:cxnSp>
        <p:nvCxnSpPr>
          <p:cNvPr id="18" name="Straight Connector 17">
            <a:extLst>
              <a:ext uri="{FF2B5EF4-FFF2-40B4-BE49-F238E27FC236}">
                <a16:creationId xmlns:a16="http://schemas.microsoft.com/office/drawing/2014/main" id="{DE3E72E5-2786-924B-80A6-E379ED276AB3}"/>
              </a:ext>
            </a:extLst>
          </p:cNvPr>
          <p:cNvCxnSpPr>
            <a:cxnSpLocks/>
          </p:cNvCxnSpPr>
          <p:nvPr/>
        </p:nvCxnSpPr>
        <p:spPr>
          <a:xfrm>
            <a:off x="7683890" y="6140413"/>
            <a:ext cx="0" cy="49953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0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37AE2E-62E7-1E4F-888D-EAD3C25299A7}"/>
              </a:ext>
            </a:extLst>
          </p:cNvPr>
          <p:cNvSpPr>
            <a:spLocks noGrp="1"/>
          </p:cNvSpPr>
          <p:nvPr>
            <p:ph type="sldNum" sz="quarter" idx="12"/>
          </p:nvPr>
        </p:nvSpPr>
        <p:spPr/>
        <p:txBody>
          <a:bodyPr/>
          <a:lstStyle/>
          <a:p>
            <a:fld id="{CD683681-86C3-0D49-AC03-243C995073FD}" type="slidenum">
              <a:rPr lang="en-US" smtClean="0"/>
              <a:pPr/>
              <a:t>10</a:t>
            </a:fld>
            <a:endParaRPr lang="en-US" dirty="0"/>
          </a:p>
        </p:txBody>
      </p:sp>
      <p:sp>
        <p:nvSpPr>
          <p:cNvPr id="3" name="Content Placeholder 2">
            <a:extLst>
              <a:ext uri="{FF2B5EF4-FFF2-40B4-BE49-F238E27FC236}">
                <a16:creationId xmlns:a16="http://schemas.microsoft.com/office/drawing/2014/main" id="{C568B4F9-1BE7-0C4D-ADDB-643601B10182}"/>
              </a:ext>
            </a:extLst>
          </p:cNvPr>
          <p:cNvSpPr>
            <a:spLocks noGrp="1"/>
          </p:cNvSpPr>
          <p:nvPr>
            <p:ph sz="half" idx="13"/>
          </p:nvPr>
        </p:nvSpPr>
        <p:spPr>
          <a:xfrm>
            <a:off x="451571" y="1600200"/>
            <a:ext cx="8379914" cy="4351338"/>
          </a:xfrm>
        </p:spPr>
        <p:txBody>
          <a:bodyPr/>
          <a:lstStyle/>
          <a:p>
            <a:pPr marL="0" indent="0">
              <a:lnSpc>
                <a:spcPct val="100000"/>
              </a:lnSpc>
              <a:spcAft>
                <a:spcPts val="600"/>
              </a:spcAft>
              <a:buClr>
                <a:srgbClr val="FF0000"/>
              </a:buClr>
              <a:buNone/>
            </a:pPr>
            <a:r>
              <a:rPr lang="en-US" dirty="0"/>
              <a:t>In other words, what is an </a:t>
            </a:r>
            <a:r>
              <a:rPr lang="en-US" b="1" dirty="0">
                <a:solidFill>
                  <a:srgbClr val="0080BB"/>
                </a:solidFill>
              </a:rPr>
              <a:t>applicable laboratory</a:t>
            </a:r>
            <a:r>
              <a:rPr lang="en-US" dirty="0"/>
              <a:t>?</a:t>
            </a:r>
          </a:p>
          <a:p>
            <a:pPr>
              <a:spcAft>
                <a:spcPts val="200"/>
              </a:spcAft>
            </a:pPr>
            <a:r>
              <a:rPr lang="en-US" sz="1400" dirty="0"/>
              <a:t>An entity that:</a:t>
            </a:r>
          </a:p>
          <a:p>
            <a:pPr marL="640080" lvl="1">
              <a:spcAft>
                <a:spcPts val="200"/>
              </a:spcAft>
            </a:pPr>
            <a:r>
              <a:rPr lang="en-US" dirty="0"/>
              <a:t>Is a </a:t>
            </a:r>
            <a:r>
              <a:rPr lang="en-US" b="1" dirty="0">
                <a:solidFill>
                  <a:srgbClr val="0080BB"/>
                </a:solidFill>
              </a:rPr>
              <a:t>laboratory</a:t>
            </a:r>
            <a:r>
              <a:rPr lang="en-US" dirty="0"/>
              <a:t>, as defined in §493.2 of this chapter;</a:t>
            </a:r>
          </a:p>
          <a:p>
            <a:pPr marL="640080" lvl="1">
              <a:spcAft>
                <a:spcPts val="200"/>
              </a:spcAft>
            </a:pPr>
            <a:r>
              <a:rPr lang="en-US" dirty="0"/>
              <a:t>Bills Medicare Part B under its own National Provider Identifier (NPI);</a:t>
            </a:r>
          </a:p>
          <a:p>
            <a:pPr marL="914400" lvl="2" indent="-285750">
              <a:spcAft>
                <a:spcPts val="200"/>
              </a:spcAft>
            </a:pPr>
            <a:r>
              <a:rPr lang="en-US" sz="1400" b="1" dirty="0">
                <a:solidFill>
                  <a:srgbClr val="0080BB"/>
                </a:solidFill>
              </a:rPr>
              <a:t>For hospital outreach laboratories—bills Medicare Part B on the CMS-1450 under bill type 14x;</a:t>
            </a:r>
          </a:p>
          <a:p>
            <a:pPr marL="640080" lvl="1">
              <a:spcAft>
                <a:spcPts val="200"/>
              </a:spcAft>
            </a:pPr>
            <a:r>
              <a:rPr lang="en-US" dirty="0"/>
              <a:t>In a data collection period, </a:t>
            </a:r>
            <a:r>
              <a:rPr lang="en-US" b="1" dirty="0">
                <a:solidFill>
                  <a:srgbClr val="0080BB"/>
                </a:solidFill>
              </a:rPr>
              <a:t>receives more than 50 percent of its Medicare revenues</a:t>
            </a:r>
            <a:r>
              <a:rPr lang="en-US" dirty="0"/>
              <a:t>, which includes fee-for-service payments under Medicare Parts A and B, prescription drug payments under Medicare Part D, and any associated Medicare beneficiary deductible or coinsurance for services furnished during the data collection period </a:t>
            </a:r>
            <a:r>
              <a:rPr lang="en-US" b="1" dirty="0">
                <a:solidFill>
                  <a:srgbClr val="0080BB"/>
                </a:solidFill>
              </a:rPr>
              <a:t>from one or a combination of the following sources</a:t>
            </a:r>
            <a:r>
              <a:rPr lang="en-US" dirty="0"/>
              <a:t>:</a:t>
            </a:r>
          </a:p>
          <a:p>
            <a:pPr marL="914400" lvl="2" indent="-285750">
              <a:spcAft>
                <a:spcPts val="200"/>
              </a:spcAft>
            </a:pPr>
            <a:r>
              <a:rPr lang="en-US" sz="1400" dirty="0"/>
              <a:t>This subpart G (</a:t>
            </a:r>
            <a:r>
              <a:rPr lang="en-US" sz="1400" b="1" dirty="0">
                <a:solidFill>
                  <a:srgbClr val="0080BB"/>
                </a:solidFill>
              </a:rPr>
              <a:t>Clinical Laboratory Fee Schedule</a:t>
            </a:r>
            <a:r>
              <a:rPr lang="en-US" sz="1400" dirty="0"/>
              <a:t>)</a:t>
            </a:r>
          </a:p>
          <a:p>
            <a:pPr marL="914400" lvl="2" indent="-285750">
              <a:spcAft>
                <a:spcPts val="200"/>
              </a:spcAft>
            </a:pPr>
            <a:r>
              <a:rPr lang="en-US" sz="1400" dirty="0"/>
              <a:t>Subpart B of this part (</a:t>
            </a:r>
            <a:r>
              <a:rPr lang="en-US" sz="1400" b="1" dirty="0">
                <a:solidFill>
                  <a:srgbClr val="0080BB"/>
                </a:solidFill>
              </a:rPr>
              <a:t>Physician Fee Schedule</a:t>
            </a:r>
            <a:r>
              <a:rPr lang="en-US" sz="1400" dirty="0"/>
              <a:t>)</a:t>
            </a:r>
          </a:p>
          <a:p>
            <a:pPr marL="640080" lvl="1">
              <a:spcAft>
                <a:spcPts val="200"/>
              </a:spcAft>
            </a:pPr>
            <a:r>
              <a:rPr lang="en-US" dirty="0"/>
              <a:t>[</a:t>
            </a:r>
            <a:r>
              <a:rPr lang="en-US" spc="-10" dirty="0"/>
              <a:t>During a data collection period] </a:t>
            </a:r>
            <a:r>
              <a:rPr lang="en-US" b="1" spc="-10" dirty="0">
                <a:solidFill>
                  <a:srgbClr val="0080BB"/>
                </a:solidFill>
              </a:rPr>
              <a:t>receives at least $12,500 of its Medicare revenues from [the CLFS]</a:t>
            </a:r>
            <a:r>
              <a:rPr lang="en-US" spc="-10" dirty="0"/>
              <a:t>. Except, for a single laboratory that offers and furnishes an ADLT, this $12,500 threshold—</a:t>
            </a:r>
          </a:p>
          <a:p>
            <a:pPr marL="1085850" lvl="2" indent="-285750">
              <a:spcAft>
                <a:spcPts val="200"/>
              </a:spcAft>
            </a:pPr>
            <a:r>
              <a:rPr lang="en-US" sz="1400" dirty="0"/>
              <a:t>Does not apply with respect to the ADLTs it offers and furnishes; and</a:t>
            </a:r>
          </a:p>
          <a:p>
            <a:pPr marL="1085850" lvl="2" indent="-285750">
              <a:spcAft>
                <a:spcPts val="200"/>
              </a:spcAft>
            </a:pPr>
            <a:r>
              <a:rPr lang="en-US" sz="1400" dirty="0"/>
              <a:t>Applies with respect to all the other CDLTs it furnishes.</a:t>
            </a:r>
          </a:p>
        </p:txBody>
      </p:sp>
      <p:sp>
        <p:nvSpPr>
          <p:cNvPr id="4" name="Title 3">
            <a:extLst>
              <a:ext uri="{FF2B5EF4-FFF2-40B4-BE49-F238E27FC236}">
                <a16:creationId xmlns:a16="http://schemas.microsoft.com/office/drawing/2014/main" id="{D9F4CC45-C13E-7F47-BEBC-234878823787}"/>
              </a:ext>
            </a:extLst>
          </p:cNvPr>
          <p:cNvSpPr>
            <a:spLocks noGrp="1"/>
          </p:cNvSpPr>
          <p:nvPr>
            <p:ph type="title"/>
          </p:nvPr>
        </p:nvSpPr>
        <p:spPr/>
        <p:txBody>
          <a:bodyPr/>
          <a:lstStyle/>
          <a:p>
            <a:r>
              <a:rPr lang="en-US" dirty="0"/>
              <a:t>Who reports data to CMS?</a:t>
            </a:r>
          </a:p>
        </p:txBody>
      </p:sp>
    </p:spTree>
    <p:extLst>
      <p:ext uri="{BB962C8B-B14F-4D97-AF65-F5344CB8AC3E}">
        <p14:creationId xmlns:p14="http://schemas.microsoft.com/office/powerpoint/2010/main" val="221485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18E586-6AB6-A24B-BFE5-758E40BE9418}"/>
              </a:ext>
            </a:extLst>
          </p:cNvPr>
          <p:cNvSpPr>
            <a:spLocks noGrp="1"/>
          </p:cNvSpPr>
          <p:nvPr>
            <p:ph type="sldNum" sz="quarter" idx="12"/>
          </p:nvPr>
        </p:nvSpPr>
        <p:spPr/>
        <p:txBody>
          <a:bodyPr/>
          <a:lstStyle/>
          <a:p>
            <a:fld id="{CD683681-86C3-0D49-AC03-243C995073FD}" type="slidenum">
              <a:rPr lang="en-US" smtClean="0"/>
              <a:pPr/>
              <a:t>11</a:t>
            </a:fld>
            <a:endParaRPr lang="en-US" dirty="0"/>
          </a:p>
        </p:txBody>
      </p:sp>
      <p:sp>
        <p:nvSpPr>
          <p:cNvPr id="3" name="Content Placeholder 2">
            <a:extLst>
              <a:ext uri="{FF2B5EF4-FFF2-40B4-BE49-F238E27FC236}">
                <a16:creationId xmlns:a16="http://schemas.microsoft.com/office/drawing/2014/main" id="{BA176219-BF83-154F-8C05-0C856CBC9AAA}"/>
              </a:ext>
            </a:extLst>
          </p:cNvPr>
          <p:cNvSpPr>
            <a:spLocks noGrp="1"/>
          </p:cNvSpPr>
          <p:nvPr>
            <p:ph sz="half" idx="13"/>
          </p:nvPr>
        </p:nvSpPr>
        <p:spPr>
          <a:xfrm>
            <a:off x="1316736" y="1627682"/>
            <a:ext cx="7327534" cy="4569918"/>
          </a:xfrm>
        </p:spPr>
        <p:txBody>
          <a:bodyPr/>
          <a:lstStyle/>
          <a:p>
            <a:pPr marL="0" indent="0">
              <a:lnSpc>
                <a:spcPct val="100000"/>
              </a:lnSpc>
              <a:spcBef>
                <a:spcPts val="0"/>
              </a:spcBef>
              <a:spcAft>
                <a:spcPts val="1600"/>
              </a:spcAft>
              <a:buNone/>
            </a:pPr>
            <a:r>
              <a:rPr lang="en-US" dirty="0"/>
              <a:t>A hospital laboratory has its </a:t>
            </a:r>
            <a:r>
              <a:rPr lang="en-US" b="1" dirty="0">
                <a:solidFill>
                  <a:srgbClr val="0080BB"/>
                </a:solidFill>
              </a:rPr>
              <a:t>own NPI</a:t>
            </a:r>
            <a:r>
              <a:rPr lang="en-US" dirty="0">
                <a:solidFill>
                  <a:srgbClr val="0080BB"/>
                </a:solidFill>
              </a:rPr>
              <a:t> </a:t>
            </a:r>
            <a:r>
              <a:rPr lang="en-US" b="1" u="sng" dirty="0">
                <a:solidFill>
                  <a:srgbClr val="0080BB"/>
                </a:solidFill>
              </a:rPr>
              <a:t>or</a:t>
            </a:r>
            <a:r>
              <a:rPr lang="en-US" dirty="0">
                <a:solidFill>
                  <a:srgbClr val="0080BB"/>
                </a:solidFill>
              </a:rPr>
              <a:t> </a:t>
            </a:r>
            <a:r>
              <a:rPr lang="en-US" dirty="0"/>
              <a:t>the hospital bills Medicare using a </a:t>
            </a:r>
            <a:r>
              <a:rPr lang="en-US" b="1" dirty="0">
                <a:solidFill>
                  <a:srgbClr val="0080BB"/>
                </a:solidFill>
              </a:rPr>
              <a:t>14x type of bill</a:t>
            </a:r>
            <a:r>
              <a:rPr lang="en-US" dirty="0">
                <a:solidFill>
                  <a:srgbClr val="0080BB"/>
                </a:solidFill>
              </a:rPr>
              <a:t> </a:t>
            </a:r>
            <a:r>
              <a:rPr lang="en-US" dirty="0"/>
              <a:t>for services furnished to non-hospital patient</a:t>
            </a:r>
          </a:p>
          <a:p>
            <a:pPr marL="0" indent="0">
              <a:lnSpc>
                <a:spcPct val="100000"/>
              </a:lnSpc>
              <a:spcBef>
                <a:spcPts val="1600"/>
              </a:spcBef>
              <a:spcAft>
                <a:spcPts val="1600"/>
              </a:spcAft>
              <a:buNone/>
            </a:pPr>
            <a:br>
              <a:rPr lang="en-US" sz="1800" b="1" i="1" dirty="0">
                <a:solidFill>
                  <a:srgbClr val="2E75B6"/>
                </a:solidFill>
              </a:rPr>
            </a:br>
            <a:r>
              <a:rPr lang="en-US" dirty="0"/>
              <a:t>The </a:t>
            </a:r>
            <a:r>
              <a:rPr lang="en-US" b="1" dirty="0">
                <a:solidFill>
                  <a:schemeClr val="accent5">
                    <a:lumMod val="75000"/>
                  </a:schemeClr>
                </a:solidFill>
              </a:rPr>
              <a:t>majority of </a:t>
            </a:r>
            <a:r>
              <a:rPr lang="en-US" dirty="0"/>
              <a:t>the laboratory’s </a:t>
            </a:r>
            <a:r>
              <a:rPr lang="en-US" b="1" dirty="0">
                <a:solidFill>
                  <a:srgbClr val="0080BB"/>
                </a:solidFill>
              </a:rPr>
              <a:t>Medicare revenues </a:t>
            </a:r>
            <a:r>
              <a:rPr lang="en-US" dirty="0"/>
              <a:t>are from the </a:t>
            </a:r>
            <a:r>
              <a:rPr lang="en-US" b="1" dirty="0">
                <a:solidFill>
                  <a:srgbClr val="0080BB"/>
                </a:solidFill>
              </a:rPr>
              <a:t>CLFS and/or PFS</a:t>
            </a:r>
          </a:p>
          <a:p>
            <a:pPr marL="0" indent="0">
              <a:lnSpc>
                <a:spcPct val="100000"/>
              </a:lnSpc>
              <a:spcAft>
                <a:spcPts val="1600"/>
              </a:spcAft>
              <a:buNone/>
            </a:pPr>
            <a:br>
              <a:rPr lang="en-US" sz="1800" b="1" i="1" dirty="0">
                <a:solidFill>
                  <a:srgbClr val="2E75B6"/>
                </a:solidFill>
              </a:rPr>
            </a:br>
            <a:r>
              <a:rPr lang="en-US" dirty="0"/>
              <a:t>The hospital laboratory receives </a:t>
            </a:r>
            <a:r>
              <a:rPr lang="en-US" b="1" dirty="0">
                <a:solidFill>
                  <a:srgbClr val="0080BB"/>
                </a:solidFill>
              </a:rPr>
              <a:t>more than $12,500 in CLFS revenue </a:t>
            </a:r>
            <a:r>
              <a:rPr lang="en-US" dirty="0"/>
              <a:t>in the first six months of 2019</a:t>
            </a:r>
          </a:p>
          <a:p>
            <a:pPr marL="0" indent="0">
              <a:lnSpc>
                <a:spcPct val="100000"/>
              </a:lnSpc>
              <a:spcBef>
                <a:spcPts val="1600"/>
              </a:spcBef>
              <a:spcAft>
                <a:spcPts val="1600"/>
              </a:spcAft>
              <a:buNone/>
            </a:pPr>
            <a:br>
              <a:rPr lang="en-US" sz="1800" b="1" i="1" dirty="0">
                <a:solidFill>
                  <a:srgbClr val="2E75B6"/>
                </a:solidFill>
              </a:rPr>
            </a:br>
            <a:r>
              <a:rPr lang="en-US" dirty="0"/>
              <a:t>The hospital laboratory </a:t>
            </a:r>
            <a:r>
              <a:rPr lang="en-US" b="1" dirty="0">
                <a:solidFill>
                  <a:srgbClr val="0080BB"/>
                </a:solidFill>
              </a:rPr>
              <a:t>qualifies as an applicable laboratory</a:t>
            </a:r>
            <a:r>
              <a:rPr lang="en-US" dirty="0">
                <a:solidFill>
                  <a:srgbClr val="0080BB"/>
                </a:solidFill>
              </a:rPr>
              <a:t> </a:t>
            </a:r>
            <a:r>
              <a:rPr lang="en-US" dirty="0"/>
              <a:t>and </a:t>
            </a:r>
            <a:r>
              <a:rPr lang="en-US" b="1" dirty="0">
                <a:solidFill>
                  <a:srgbClr val="0080BB"/>
                </a:solidFill>
              </a:rPr>
              <a:t>must report applicable information</a:t>
            </a:r>
            <a:r>
              <a:rPr lang="en-US" b="1" dirty="0"/>
              <a:t> </a:t>
            </a:r>
            <a:r>
              <a:rPr lang="en-US" dirty="0"/>
              <a:t>to CMS in the </a:t>
            </a:r>
            <a:r>
              <a:rPr lang="en-US" b="1" dirty="0">
                <a:solidFill>
                  <a:srgbClr val="0080BB"/>
                </a:solidFill>
              </a:rPr>
              <a:t>first three months of 2020</a:t>
            </a:r>
          </a:p>
        </p:txBody>
      </p:sp>
      <p:sp>
        <p:nvSpPr>
          <p:cNvPr id="4" name="Title 3">
            <a:extLst>
              <a:ext uri="{FF2B5EF4-FFF2-40B4-BE49-F238E27FC236}">
                <a16:creationId xmlns:a16="http://schemas.microsoft.com/office/drawing/2014/main" id="{E9E4FE4C-5AA5-5A42-8E26-5E34712DD320}"/>
              </a:ext>
            </a:extLst>
          </p:cNvPr>
          <p:cNvSpPr>
            <a:spLocks noGrp="1"/>
          </p:cNvSpPr>
          <p:nvPr>
            <p:ph type="title"/>
          </p:nvPr>
        </p:nvSpPr>
        <p:spPr/>
        <p:txBody>
          <a:bodyPr/>
          <a:lstStyle/>
          <a:p>
            <a:r>
              <a:rPr lang="en-US" dirty="0"/>
              <a:t>Who reports data to CMS?</a:t>
            </a:r>
          </a:p>
        </p:txBody>
      </p:sp>
      <p:sp>
        <p:nvSpPr>
          <p:cNvPr id="16" name="Oval 15">
            <a:extLst>
              <a:ext uri="{FF2B5EF4-FFF2-40B4-BE49-F238E27FC236}">
                <a16:creationId xmlns:a16="http://schemas.microsoft.com/office/drawing/2014/main" id="{9CF007DD-2619-FE42-804B-B6C69E2AC749}"/>
              </a:ext>
            </a:extLst>
          </p:cNvPr>
          <p:cNvSpPr/>
          <p:nvPr/>
        </p:nvSpPr>
        <p:spPr>
          <a:xfrm>
            <a:off x="451570" y="1577164"/>
            <a:ext cx="792014" cy="792014"/>
          </a:xfrm>
          <a:prstGeom prst="ellipse">
            <a:avLst/>
          </a:prstGeom>
          <a:solidFill>
            <a:srgbClr val="00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C064B7-69F3-5643-9B18-FED2345B06AB}"/>
              </a:ext>
            </a:extLst>
          </p:cNvPr>
          <p:cNvSpPr txBox="1"/>
          <p:nvPr/>
        </p:nvSpPr>
        <p:spPr>
          <a:xfrm>
            <a:off x="521325" y="1802728"/>
            <a:ext cx="633984" cy="338554"/>
          </a:xfrm>
          <a:prstGeom prst="rect">
            <a:avLst/>
          </a:prstGeom>
          <a:noFill/>
        </p:spPr>
        <p:txBody>
          <a:bodyPr wrap="square" rtlCol="0">
            <a:spAutoFit/>
          </a:bodyPr>
          <a:lstStyle/>
          <a:p>
            <a:pPr algn="ctr"/>
            <a:r>
              <a:rPr lang="en-US" sz="1600" b="1" dirty="0">
                <a:solidFill>
                  <a:schemeClr val="bg1"/>
                </a:solidFill>
              </a:rPr>
              <a:t>IF</a:t>
            </a:r>
            <a:endParaRPr lang="en-US" sz="1600" dirty="0">
              <a:solidFill>
                <a:schemeClr val="bg1"/>
              </a:solidFill>
            </a:endParaRPr>
          </a:p>
        </p:txBody>
      </p:sp>
      <p:sp>
        <p:nvSpPr>
          <p:cNvPr id="18" name="Oval 17">
            <a:extLst>
              <a:ext uri="{FF2B5EF4-FFF2-40B4-BE49-F238E27FC236}">
                <a16:creationId xmlns:a16="http://schemas.microsoft.com/office/drawing/2014/main" id="{18116B57-9C31-3F4C-99DD-AD41152A1E26}"/>
              </a:ext>
            </a:extLst>
          </p:cNvPr>
          <p:cNvSpPr/>
          <p:nvPr/>
        </p:nvSpPr>
        <p:spPr>
          <a:xfrm>
            <a:off x="451570" y="2693225"/>
            <a:ext cx="792014" cy="792014"/>
          </a:xfrm>
          <a:prstGeom prst="ellipse">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A8BC5D4-33C1-8545-851B-377008892FE7}"/>
              </a:ext>
            </a:extLst>
          </p:cNvPr>
          <p:cNvSpPr txBox="1"/>
          <p:nvPr/>
        </p:nvSpPr>
        <p:spPr>
          <a:xfrm>
            <a:off x="420857" y="2924970"/>
            <a:ext cx="834919" cy="338554"/>
          </a:xfrm>
          <a:prstGeom prst="rect">
            <a:avLst/>
          </a:prstGeom>
          <a:noFill/>
        </p:spPr>
        <p:txBody>
          <a:bodyPr wrap="square" rtlCol="0">
            <a:spAutoFit/>
          </a:bodyPr>
          <a:lstStyle/>
          <a:p>
            <a:pPr algn="ctr"/>
            <a:r>
              <a:rPr lang="en-US" sz="1600" b="1" dirty="0">
                <a:solidFill>
                  <a:schemeClr val="bg1"/>
                </a:solidFill>
              </a:rPr>
              <a:t>AND</a:t>
            </a:r>
            <a:endParaRPr lang="en-US" sz="1600" dirty="0">
              <a:solidFill>
                <a:schemeClr val="bg1"/>
              </a:solidFill>
            </a:endParaRPr>
          </a:p>
        </p:txBody>
      </p:sp>
      <p:sp>
        <p:nvSpPr>
          <p:cNvPr id="20" name="Oval 19">
            <a:extLst>
              <a:ext uri="{FF2B5EF4-FFF2-40B4-BE49-F238E27FC236}">
                <a16:creationId xmlns:a16="http://schemas.microsoft.com/office/drawing/2014/main" id="{9356213E-32D1-7041-B3F6-9C2AF1C184C2}"/>
              </a:ext>
            </a:extLst>
          </p:cNvPr>
          <p:cNvSpPr/>
          <p:nvPr/>
        </p:nvSpPr>
        <p:spPr>
          <a:xfrm>
            <a:off x="451570" y="3827081"/>
            <a:ext cx="792014" cy="792014"/>
          </a:xfrm>
          <a:prstGeom prst="ellipse">
            <a:avLst/>
          </a:prstGeom>
          <a:solidFill>
            <a:srgbClr val="00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B15F2D-9E8F-FD47-9516-3D2CB3E7B441}"/>
              </a:ext>
            </a:extLst>
          </p:cNvPr>
          <p:cNvSpPr txBox="1"/>
          <p:nvPr/>
        </p:nvSpPr>
        <p:spPr>
          <a:xfrm>
            <a:off x="420857" y="4053811"/>
            <a:ext cx="834919" cy="338554"/>
          </a:xfrm>
          <a:prstGeom prst="rect">
            <a:avLst/>
          </a:prstGeom>
          <a:noFill/>
        </p:spPr>
        <p:txBody>
          <a:bodyPr wrap="square" rtlCol="0">
            <a:spAutoFit/>
          </a:bodyPr>
          <a:lstStyle/>
          <a:p>
            <a:pPr algn="ctr"/>
            <a:r>
              <a:rPr lang="en-US" sz="1600" b="1" dirty="0">
                <a:solidFill>
                  <a:schemeClr val="bg1"/>
                </a:solidFill>
              </a:rPr>
              <a:t>AND</a:t>
            </a:r>
            <a:endParaRPr lang="en-US" sz="1600" dirty="0">
              <a:solidFill>
                <a:schemeClr val="bg1"/>
              </a:solidFill>
            </a:endParaRPr>
          </a:p>
        </p:txBody>
      </p:sp>
      <p:sp>
        <p:nvSpPr>
          <p:cNvPr id="22" name="Oval 21">
            <a:extLst>
              <a:ext uri="{FF2B5EF4-FFF2-40B4-BE49-F238E27FC236}">
                <a16:creationId xmlns:a16="http://schemas.microsoft.com/office/drawing/2014/main" id="{198C6A75-3E5B-6147-BDF6-6B2D3B42956D}"/>
              </a:ext>
            </a:extLst>
          </p:cNvPr>
          <p:cNvSpPr/>
          <p:nvPr/>
        </p:nvSpPr>
        <p:spPr>
          <a:xfrm>
            <a:off x="451570" y="4985321"/>
            <a:ext cx="792014" cy="792014"/>
          </a:xfrm>
          <a:prstGeom prst="ellipse">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A26111-849A-5149-953C-B95277F02297}"/>
              </a:ext>
            </a:extLst>
          </p:cNvPr>
          <p:cNvSpPr txBox="1"/>
          <p:nvPr/>
        </p:nvSpPr>
        <p:spPr>
          <a:xfrm>
            <a:off x="420857" y="5212051"/>
            <a:ext cx="834919" cy="338554"/>
          </a:xfrm>
          <a:prstGeom prst="rect">
            <a:avLst/>
          </a:prstGeom>
          <a:noFill/>
        </p:spPr>
        <p:txBody>
          <a:bodyPr wrap="square" rtlCol="0">
            <a:spAutoFit/>
          </a:bodyPr>
          <a:lstStyle/>
          <a:p>
            <a:pPr algn="ctr"/>
            <a:r>
              <a:rPr lang="en-US" sz="1600" b="1" dirty="0">
                <a:solidFill>
                  <a:schemeClr val="bg1"/>
                </a:solidFill>
              </a:rPr>
              <a:t>THEN</a:t>
            </a:r>
            <a:endParaRPr lang="en-US" sz="1600" dirty="0">
              <a:solidFill>
                <a:schemeClr val="bg1"/>
              </a:solidFill>
            </a:endParaRPr>
          </a:p>
        </p:txBody>
      </p:sp>
    </p:spTree>
    <p:extLst>
      <p:ext uri="{BB962C8B-B14F-4D97-AF65-F5344CB8AC3E}">
        <p14:creationId xmlns:p14="http://schemas.microsoft.com/office/powerpoint/2010/main" val="170517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64F77-A3AF-2D47-B3B5-19A765D4D63C}"/>
              </a:ext>
            </a:extLst>
          </p:cNvPr>
          <p:cNvSpPr>
            <a:spLocks noGrp="1"/>
          </p:cNvSpPr>
          <p:nvPr>
            <p:ph type="sldNum" sz="quarter" idx="12"/>
          </p:nvPr>
        </p:nvSpPr>
        <p:spPr/>
        <p:txBody>
          <a:bodyPr/>
          <a:lstStyle/>
          <a:p>
            <a:fld id="{CD683681-86C3-0D49-AC03-243C995073FD}" type="slidenum">
              <a:rPr lang="en-US" smtClean="0"/>
              <a:pPr/>
              <a:t>12</a:t>
            </a:fld>
            <a:endParaRPr lang="en-US" dirty="0"/>
          </a:p>
        </p:txBody>
      </p:sp>
      <p:sp>
        <p:nvSpPr>
          <p:cNvPr id="3" name="Content Placeholder 2">
            <a:extLst>
              <a:ext uri="{FF2B5EF4-FFF2-40B4-BE49-F238E27FC236}">
                <a16:creationId xmlns:a16="http://schemas.microsoft.com/office/drawing/2014/main" id="{B2C6685B-53B5-5742-BC79-47A72251CAAC}"/>
              </a:ext>
            </a:extLst>
          </p:cNvPr>
          <p:cNvSpPr>
            <a:spLocks noGrp="1"/>
          </p:cNvSpPr>
          <p:nvPr>
            <p:ph sz="half" idx="13"/>
          </p:nvPr>
        </p:nvSpPr>
        <p:spPr>
          <a:xfrm>
            <a:off x="451570" y="1600200"/>
            <a:ext cx="8192699" cy="4351338"/>
          </a:xfrm>
        </p:spPr>
        <p:txBody>
          <a:bodyPr/>
          <a:lstStyle/>
          <a:p>
            <a:pPr marL="0" indent="0" algn="just">
              <a:buNone/>
            </a:pPr>
            <a:r>
              <a:rPr lang="en-US" sz="1800" b="1" dirty="0"/>
              <a:t>Majority of Medicare revenues equation:</a:t>
            </a:r>
          </a:p>
          <a:p>
            <a:pPr marL="0" indent="0" algn="ctr">
              <a:spcBef>
                <a:spcPts val="2200"/>
              </a:spcBef>
              <a:buNone/>
            </a:pPr>
            <a:r>
              <a:rPr lang="en-US" sz="2400" b="1" dirty="0">
                <a:solidFill>
                  <a:srgbClr val="003763"/>
                </a:solidFill>
              </a:rPr>
              <a:t>CLFS + PFS revenue</a:t>
            </a:r>
          </a:p>
          <a:p>
            <a:pPr marL="0" indent="0" algn="ctr">
              <a:spcAft>
                <a:spcPts val="1800"/>
              </a:spcAft>
              <a:buNone/>
            </a:pPr>
            <a:r>
              <a:rPr lang="en-US" sz="2400" b="1" dirty="0">
                <a:solidFill>
                  <a:srgbClr val="003763"/>
                </a:solidFill>
              </a:rPr>
              <a:t>Medicare Part A, B, and D revenue</a:t>
            </a:r>
          </a:p>
          <a:p>
            <a:pPr marL="0" indent="0">
              <a:lnSpc>
                <a:spcPct val="100000"/>
              </a:lnSpc>
              <a:spcAft>
                <a:spcPts val="1800"/>
              </a:spcAft>
              <a:buNone/>
            </a:pPr>
            <a:r>
              <a:rPr lang="en-US" sz="1600" b="1" dirty="0">
                <a:solidFill>
                  <a:srgbClr val="0080BB"/>
                </a:solidFill>
              </a:rPr>
              <a:t>Hospital outreach laboratory </a:t>
            </a:r>
            <a:r>
              <a:rPr lang="en-US" sz="1600" dirty="0"/>
              <a:t>= “A hospital laboratory that furnishes laboratory tests to patients other than inpatients or registered outpatients of a hospital.”</a:t>
            </a:r>
            <a:endParaRPr lang="en-US" sz="1600" u="sng" dirty="0"/>
          </a:p>
          <a:p>
            <a:pPr marL="0" indent="0">
              <a:lnSpc>
                <a:spcPct val="100000"/>
              </a:lnSpc>
              <a:spcAft>
                <a:spcPts val="600"/>
              </a:spcAft>
              <a:buNone/>
            </a:pPr>
            <a:r>
              <a:rPr lang="en-US" sz="1800" b="1" dirty="0"/>
              <a:t>Examples of applying the equation:</a:t>
            </a:r>
          </a:p>
          <a:p>
            <a:pPr>
              <a:lnSpc>
                <a:spcPct val="100000"/>
              </a:lnSpc>
            </a:pPr>
            <a:r>
              <a:rPr lang="en-US" sz="1400" dirty="0"/>
              <a:t>Hospital outreach laboratory bills under its own NPI for its non-patient services: </a:t>
            </a:r>
          </a:p>
          <a:p>
            <a:pPr marL="685800" indent="-228600">
              <a:lnSpc>
                <a:spcPct val="100000"/>
              </a:lnSpc>
            </a:pPr>
            <a:r>
              <a:rPr lang="en-US" sz="1400" b="1" dirty="0">
                <a:solidFill>
                  <a:srgbClr val="0080BB"/>
                </a:solidFill>
              </a:rPr>
              <a:t>Uses only its own revenue </a:t>
            </a:r>
            <a:r>
              <a:rPr lang="en-US" sz="1400" dirty="0"/>
              <a:t>to determine whether CLFS + PFS revenue &gt; 50% of NPI’s Medicare revenue, and it received &gt; $12,500 in CLFS revenue in data collection period</a:t>
            </a:r>
          </a:p>
        </p:txBody>
      </p:sp>
      <p:sp>
        <p:nvSpPr>
          <p:cNvPr id="4" name="Title 3">
            <a:extLst>
              <a:ext uri="{FF2B5EF4-FFF2-40B4-BE49-F238E27FC236}">
                <a16:creationId xmlns:a16="http://schemas.microsoft.com/office/drawing/2014/main" id="{0EF25071-7B8F-4C4F-B4CF-6A8A32E787FF}"/>
              </a:ext>
            </a:extLst>
          </p:cNvPr>
          <p:cNvSpPr>
            <a:spLocks noGrp="1"/>
          </p:cNvSpPr>
          <p:nvPr>
            <p:ph type="title"/>
          </p:nvPr>
        </p:nvSpPr>
        <p:spPr/>
        <p:txBody>
          <a:bodyPr/>
          <a:lstStyle/>
          <a:p>
            <a:r>
              <a:rPr lang="en-US" dirty="0"/>
              <a:t>Who reports data to CMS?</a:t>
            </a:r>
          </a:p>
        </p:txBody>
      </p:sp>
      <p:cxnSp>
        <p:nvCxnSpPr>
          <p:cNvPr id="5" name="Straight Connector 4">
            <a:extLst>
              <a:ext uri="{FF2B5EF4-FFF2-40B4-BE49-F238E27FC236}">
                <a16:creationId xmlns:a16="http://schemas.microsoft.com/office/drawing/2014/main" id="{123C0029-D136-1144-BE5E-C1ECCD00BBF1}"/>
              </a:ext>
            </a:extLst>
          </p:cNvPr>
          <p:cNvCxnSpPr>
            <a:cxnSpLocks/>
          </p:cNvCxnSpPr>
          <p:nvPr/>
        </p:nvCxnSpPr>
        <p:spPr>
          <a:xfrm flipH="1">
            <a:off x="1822928" y="2537755"/>
            <a:ext cx="5417627"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71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674ED-0BD7-D544-8764-563352AB1D2D}"/>
              </a:ext>
            </a:extLst>
          </p:cNvPr>
          <p:cNvSpPr>
            <a:spLocks noGrp="1"/>
          </p:cNvSpPr>
          <p:nvPr>
            <p:ph type="sldNum" sz="quarter" idx="12"/>
          </p:nvPr>
        </p:nvSpPr>
        <p:spPr/>
        <p:txBody>
          <a:bodyPr/>
          <a:lstStyle/>
          <a:p>
            <a:fld id="{CD683681-86C3-0D49-AC03-243C995073FD}" type="slidenum">
              <a:rPr lang="en-US" smtClean="0"/>
              <a:pPr/>
              <a:t>13</a:t>
            </a:fld>
            <a:endParaRPr lang="en-US" dirty="0"/>
          </a:p>
        </p:txBody>
      </p:sp>
      <p:sp>
        <p:nvSpPr>
          <p:cNvPr id="3" name="Content Placeholder 2">
            <a:extLst>
              <a:ext uri="{FF2B5EF4-FFF2-40B4-BE49-F238E27FC236}">
                <a16:creationId xmlns:a16="http://schemas.microsoft.com/office/drawing/2014/main" id="{C6220A24-449B-4D4F-9F7C-88C7B1E19227}"/>
              </a:ext>
            </a:extLst>
          </p:cNvPr>
          <p:cNvSpPr>
            <a:spLocks noGrp="1"/>
          </p:cNvSpPr>
          <p:nvPr>
            <p:ph sz="half" idx="13"/>
          </p:nvPr>
        </p:nvSpPr>
        <p:spPr/>
        <p:txBody>
          <a:bodyPr/>
          <a:lstStyle/>
          <a:p>
            <a:pPr marL="0" indent="0">
              <a:lnSpc>
                <a:spcPct val="100000"/>
              </a:lnSpc>
              <a:spcAft>
                <a:spcPts val="600"/>
              </a:spcAft>
              <a:buNone/>
            </a:pPr>
            <a:r>
              <a:rPr lang="en-US" sz="1800" b="1" dirty="0">
                <a:solidFill>
                  <a:schemeClr val="accent5">
                    <a:lumMod val="50000"/>
                  </a:schemeClr>
                </a:solidFill>
              </a:rPr>
              <a:t>Examples continued:</a:t>
            </a:r>
          </a:p>
          <a:p>
            <a:pPr>
              <a:lnSpc>
                <a:spcPct val="100000"/>
              </a:lnSpc>
            </a:pPr>
            <a:r>
              <a:rPr lang="en-US" dirty="0"/>
              <a:t>Hospital outreach laboratory and two other outreach laboratories bill under another hospital outreach laboratory’s NPI for non-patient services:</a:t>
            </a:r>
          </a:p>
          <a:p>
            <a:pPr marL="640080" lvl="0" indent="-228600">
              <a:lnSpc>
                <a:spcPct val="100000"/>
              </a:lnSpc>
              <a:spcAft>
                <a:spcPts val="1200"/>
              </a:spcAft>
            </a:pPr>
            <a:r>
              <a:rPr lang="en-US" sz="1400" b="1" dirty="0">
                <a:solidFill>
                  <a:srgbClr val="0080BB"/>
                </a:solidFill>
              </a:rPr>
              <a:t>Uses combined revenue from all outreach labs </a:t>
            </a:r>
            <a:r>
              <a:rPr lang="en-US" sz="1400" dirty="0"/>
              <a:t>to determine whether CLFS + PFS revenue &gt; 50% of NPI’s Medicare revenue, and together they received &gt; $12,500 in CLFS revenue in data collection period</a:t>
            </a:r>
          </a:p>
          <a:p>
            <a:pPr>
              <a:lnSpc>
                <a:spcPct val="100000"/>
              </a:lnSpc>
            </a:pPr>
            <a:r>
              <a:rPr lang="en-US" dirty="0"/>
              <a:t>Hospital has three outreach labs; one bills Medicare for non-patient services under its own NPI, and the other two bill Medicare for non-patient services under the hospital’s NPI:</a:t>
            </a:r>
          </a:p>
          <a:p>
            <a:pPr marL="640080" indent="-228600">
              <a:lnSpc>
                <a:spcPct val="100000"/>
              </a:lnSpc>
            </a:pPr>
            <a:r>
              <a:rPr lang="en-US" sz="1400" dirty="0"/>
              <a:t>Laboratory with its own </a:t>
            </a:r>
            <a:r>
              <a:rPr lang="en-US" sz="1400" dirty="0">
                <a:solidFill>
                  <a:srgbClr val="0080BB"/>
                </a:solidFill>
              </a:rPr>
              <a:t>NPI </a:t>
            </a:r>
            <a:r>
              <a:rPr lang="en-US" sz="1400" b="1" dirty="0">
                <a:solidFill>
                  <a:srgbClr val="0080BB"/>
                </a:solidFill>
              </a:rPr>
              <a:t>uses only its own revenue </a:t>
            </a:r>
            <a:r>
              <a:rPr lang="en-US" sz="1400" dirty="0"/>
              <a:t>to determine whether CLFS + PFS revenue &gt; 50% of NPI’s Medicare revenue, and it received &gt; $12,500 in CLFS revenue in data collection period</a:t>
            </a:r>
          </a:p>
          <a:p>
            <a:pPr marL="640080" lvl="0" indent="-228600">
              <a:lnSpc>
                <a:spcPct val="100000"/>
              </a:lnSpc>
            </a:pPr>
            <a:r>
              <a:rPr lang="en-US" sz="1400" dirty="0"/>
              <a:t>Laboratories billing under the hospital’s NPI </a:t>
            </a:r>
            <a:r>
              <a:rPr lang="en-US" sz="1400" b="1" dirty="0">
                <a:solidFill>
                  <a:srgbClr val="0080BB"/>
                </a:solidFill>
              </a:rPr>
              <a:t>use only 14x TOB revenue </a:t>
            </a:r>
            <a:r>
              <a:rPr lang="en-US" sz="1400" dirty="0"/>
              <a:t>to determine whether CLFS + PFS revenue &gt; 50% of NPI’s Medicare revenue, and it received &gt; $12,500 in CLFS revenue in data collection period </a:t>
            </a:r>
          </a:p>
          <a:p>
            <a:pPr marL="0" indent="0">
              <a:buNone/>
            </a:pPr>
            <a:endParaRPr lang="en-US" dirty="0">
              <a:solidFill>
                <a:srgbClr val="FF0000"/>
              </a:solidFill>
            </a:endParaRPr>
          </a:p>
        </p:txBody>
      </p:sp>
      <p:sp>
        <p:nvSpPr>
          <p:cNvPr id="4" name="Title 3">
            <a:extLst>
              <a:ext uri="{FF2B5EF4-FFF2-40B4-BE49-F238E27FC236}">
                <a16:creationId xmlns:a16="http://schemas.microsoft.com/office/drawing/2014/main" id="{94151621-02B7-EC46-B4E4-68DA04FB4A0F}"/>
              </a:ext>
            </a:extLst>
          </p:cNvPr>
          <p:cNvSpPr>
            <a:spLocks noGrp="1"/>
          </p:cNvSpPr>
          <p:nvPr>
            <p:ph type="title"/>
          </p:nvPr>
        </p:nvSpPr>
        <p:spPr/>
        <p:txBody>
          <a:bodyPr/>
          <a:lstStyle/>
          <a:p>
            <a:r>
              <a:rPr lang="en-US" dirty="0"/>
              <a:t>Who reports data to CMS?</a:t>
            </a:r>
          </a:p>
        </p:txBody>
      </p:sp>
    </p:spTree>
    <p:extLst>
      <p:ext uri="{BB962C8B-B14F-4D97-AF65-F5344CB8AC3E}">
        <p14:creationId xmlns:p14="http://schemas.microsoft.com/office/powerpoint/2010/main" val="234110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5816D2-F782-984D-837A-0C2519C74671}"/>
              </a:ext>
            </a:extLst>
          </p:cNvPr>
          <p:cNvSpPr>
            <a:spLocks noGrp="1"/>
          </p:cNvSpPr>
          <p:nvPr>
            <p:ph type="sldNum" sz="quarter" idx="12"/>
          </p:nvPr>
        </p:nvSpPr>
        <p:spPr/>
        <p:txBody>
          <a:bodyPr/>
          <a:lstStyle/>
          <a:p>
            <a:fld id="{CD683681-86C3-0D49-AC03-243C995073FD}" type="slidenum">
              <a:rPr lang="en-US" smtClean="0"/>
              <a:pPr/>
              <a:t>14</a:t>
            </a:fld>
            <a:endParaRPr lang="en-US" dirty="0"/>
          </a:p>
        </p:txBody>
      </p:sp>
      <p:pic>
        <p:nvPicPr>
          <p:cNvPr id="11" name="Picture 10">
            <a:extLst>
              <a:ext uri="{FF2B5EF4-FFF2-40B4-BE49-F238E27FC236}">
                <a16:creationId xmlns:a16="http://schemas.microsoft.com/office/drawing/2014/main" id="{DE3F82DD-A658-B341-9946-59E09EEE7B56}"/>
              </a:ext>
            </a:extLst>
          </p:cNvPr>
          <p:cNvPicPr>
            <a:picLocks noChangeAspect="1"/>
          </p:cNvPicPr>
          <p:nvPr/>
        </p:nvPicPr>
        <p:blipFill>
          <a:blip r:embed="rId2"/>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405C9FB2-1929-C24A-8893-E292B033C057}"/>
              </a:ext>
            </a:extLst>
          </p:cNvPr>
          <p:cNvSpPr txBox="1"/>
          <p:nvPr/>
        </p:nvSpPr>
        <p:spPr>
          <a:xfrm>
            <a:off x="972104" y="2890391"/>
            <a:ext cx="7199791" cy="1077218"/>
          </a:xfrm>
          <a:prstGeom prst="rect">
            <a:avLst/>
          </a:prstGeom>
          <a:noFill/>
        </p:spPr>
        <p:txBody>
          <a:bodyPr wrap="square" rtlCol="0">
            <a:spAutoFit/>
          </a:bodyPr>
          <a:lstStyle/>
          <a:p>
            <a:pPr algn="ctr"/>
            <a:r>
              <a:rPr lang="en-US" sz="3200" b="1" dirty="0">
                <a:solidFill>
                  <a:schemeClr val="bg1"/>
                </a:solidFill>
                <a:latin typeface="+mj-lt"/>
              </a:rPr>
              <a:t>Applicable Information: </a:t>
            </a:r>
          </a:p>
          <a:p>
            <a:pPr algn="ctr"/>
            <a:r>
              <a:rPr lang="en-US" sz="3200" b="1" dirty="0">
                <a:solidFill>
                  <a:schemeClr val="bg1"/>
                </a:solidFill>
                <a:latin typeface="+mj-lt"/>
              </a:rPr>
              <a:t>What’s In and What’s Out?</a:t>
            </a:r>
            <a:endParaRPr lang="en-US" sz="3200" dirty="0">
              <a:solidFill>
                <a:schemeClr val="bg1"/>
              </a:solidFill>
              <a:latin typeface="+mj-lt"/>
            </a:endParaRPr>
          </a:p>
        </p:txBody>
      </p:sp>
    </p:spTree>
    <p:extLst>
      <p:ext uri="{BB962C8B-B14F-4D97-AF65-F5344CB8AC3E}">
        <p14:creationId xmlns:p14="http://schemas.microsoft.com/office/powerpoint/2010/main" val="17792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0F9E71-EC0F-694A-AAF7-5CBF587303EA}"/>
              </a:ext>
            </a:extLst>
          </p:cNvPr>
          <p:cNvSpPr/>
          <p:nvPr/>
        </p:nvSpPr>
        <p:spPr>
          <a:xfrm>
            <a:off x="1" y="1582444"/>
            <a:ext cx="4598894" cy="787693"/>
          </a:xfrm>
          <a:prstGeom prst="rect">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ABDDED-E08E-274D-81B2-89D9753E9294}"/>
              </a:ext>
            </a:extLst>
          </p:cNvPr>
          <p:cNvSpPr/>
          <p:nvPr/>
        </p:nvSpPr>
        <p:spPr>
          <a:xfrm>
            <a:off x="4598895" y="1582444"/>
            <a:ext cx="4545105" cy="787693"/>
          </a:xfrm>
          <a:prstGeom prst="rect">
            <a:avLst/>
          </a:prstGeom>
          <a:solidFill>
            <a:srgbClr val="0080B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51FCE5E1-8DEA-4E46-8BF9-9A887E62CE98}"/>
              </a:ext>
            </a:extLst>
          </p:cNvPr>
          <p:cNvSpPr>
            <a:spLocks noGrp="1"/>
          </p:cNvSpPr>
          <p:nvPr>
            <p:ph type="sldNum" sz="quarter" idx="12"/>
          </p:nvPr>
        </p:nvSpPr>
        <p:spPr/>
        <p:txBody>
          <a:bodyPr/>
          <a:lstStyle/>
          <a:p>
            <a:fld id="{CD683681-86C3-0D49-AC03-243C995073FD}" type="slidenum">
              <a:rPr lang="en-US" smtClean="0"/>
              <a:pPr/>
              <a:t>15</a:t>
            </a:fld>
            <a:endParaRPr lang="en-US" dirty="0"/>
          </a:p>
        </p:txBody>
      </p:sp>
      <p:sp>
        <p:nvSpPr>
          <p:cNvPr id="3" name="Content Placeholder 2">
            <a:extLst>
              <a:ext uri="{FF2B5EF4-FFF2-40B4-BE49-F238E27FC236}">
                <a16:creationId xmlns:a16="http://schemas.microsoft.com/office/drawing/2014/main" id="{EF2FFE73-616D-3D4E-973A-04BDBBABF13D}"/>
              </a:ext>
            </a:extLst>
          </p:cNvPr>
          <p:cNvSpPr>
            <a:spLocks noGrp="1"/>
          </p:cNvSpPr>
          <p:nvPr>
            <p:ph sz="half" idx="13"/>
          </p:nvPr>
        </p:nvSpPr>
        <p:spPr>
          <a:xfrm>
            <a:off x="451571" y="2554517"/>
            <a:ext cx="3864935" cy="4351338"/>
          </a:xfrm>
        </p:spPr>
        <p:txBody>
          <a:bodyPr/>
          <a:lstStyle/>
          <a:p>
            <a:pPr marL="228600" indent="-228600">
              <a:lnSpc>
                <a:spcPct val="100000"/>
              </a:lnSpc>
            </a:pPr>
            <a:r>
              <a:rPr lang="en-US" b="1" dirty="0"/>
              <a:t>HCPCS</a:t>
            </a:r>
            <a:r>
              <a:rPr lang="en-US" dirty="0"/>
              <a:t> code for each test</a:t>
            </a:r>
          </a:p>
          <a:p>
            <a:pPr marL="228600" indent="-228600">
              <a:lnSpc>
                <a:spcPct val="100000"/>
              </a:lnSpc>
            </a:pPr>
            <a:r>
              <a:rPr lang="en-US" b="1" dirty="0"/>
              <a:t>Private payor rate </a:t>
            </a:r>
            <a:r>
              <a:rPr lang="en-US" dirty="0"/>
              <a:t>for each test for which </a:t>
            </a:r>
            <a:r>
              <a:rPr lang="en-US" b="1" dirty="0"/>
              <a:t>final payment </a:t>
            </a:r>
            <a:r>
              <a:rPr lang="en-US" dirty="0"/>
              <a:t>has been made </a:t>
            </a:r>
            <a:r>
              <a:rPr lang="en-US" b="1" dirty="0"/>
              <a:t>during the data collection period</a:t>
            </a:r>
          </a:p>
          <a:p>
            <a:pPr marL="228600" indent="-228600">
              <a:lnSpc>
                <a:spcPct val="100000"/>
              </a:lnSpc>
            </a:pPr>
            <a:r>
              <a:rPr lang="en-US" b="1" dirty="0"/>
              <a:t>Volume</a:t>
            </a:r>
            <a:r>
              <a:rPr lang="en-US" dirty="0"/>
              <a:t> for each test at </a:t>
            </a:r>
            <a:r>
              <a:rPr lang="en-US" b="1" dirty="0"/>
              <a:t>each</a:t>
            </a:r>
            <a:r>
              <a:rPr lang="en-US" dirty="0"/>
              <a:t> private payor rate</a:t>
            </a:r>
          </a:p>
          <a:p>
            <a:pPr marL="228600" indent="-228600">
              <a:lnSpc>
                <a:spcPct val="100000"/>
              </a:lnSpc>
            </a:pPr>
            <a:endParaRPr lang="en-US" dirty="0"/>
          </a:p>
          <a:p>
            <a:pPr marL="228600" indent="-228600">
              <a:lnSpc>
                <a:spcPct val="100000"/>
              </a:lnSpc>
            </a:pPr>
            <a:endParaRPr lang="en-US" dirty="0"/>
          </a:p>
          <a:p>
            <a:pPr marL="228600" indent="-228600">
              <a:lnSpc>
                <a:spcPct val="100000"/>
              </a:lnSpc>
            </a:pPr>
            <a:endParaRPr lang="en-US" dirty="0"/>
          </a:p>
          <a:p>
            <a:pPr marL="228600" indent="-228600">
              <a:lnSpc>
                <a:spcPct val="100000"/>
              </a:lnSpc>
            </a:pPr>
            <a:endParaRPr lang="en-US" dirty="0"/>
          </a:p>
          <a:p>
            <a:endParaRPr lang="en-US" dirty="0"/>
          </a:p>
        </p:txBody>
      </p:sp>
      <p:sp>
        <p:nvSpPr>
          <p:cNvPr id="4" name="Title 3">
            <a:extLst>
              <a:ext uri="{FF2B5EF4-FFF2-40B4-BE49-F238E27FC236}">
                <a16:creationId xmlns:a16="http://schemas.microsoft.com/office/drawing/2014/main" id="{D42806AF-2B32-5449-9EE8-15ECC7F8BDB0}"/>
              </a:ext>
            </a:extLst>
          </p:cNvPr>
          <p:cNvSpPr>
            <a:spLocks noGrp="1"/>
          </p:cNvSpPr>
          <p:nvPr>
            <p:ph type="title"/>
          </p:nvPr>
        </p:nvSpPr>
        <p:spPr/>
        <p:txBody>
          <a:bodyPr/>
          <a:lstStyle/>
          <a:p>
            <a:r>
              <a:rPr lang="en-US" dirty="0"/>
              <a:t>What data is reported?</a:t>
            </a:r>
          </a:p>
        </p:txBody>
      </p:sp>
      <p:sp>
        <p:nvSpPr>
          <p:cNvPr id="5" name="Content Placeholder 4">
            <a:extLst>
              <a:ext uri="{FF2B5EF4-FFF2-40B4-BE49-F238E27FC236}">
                <a16:creationId xmlns:a16="http://schemas.microsoft.com/office/drawing/2014/main" id="{D4D63C68-6D6C-3B41-B609-04E8E1E76AB3}"/>
              </a:ext>
            </a:extLst>
          </p:cNvPr>
          <p:cNvSpPr>
            <a:spLocks noGrp="1"/>
          </p:cNvSpPr>
          <p:nvPr>
            <p:ph sz="half" idx="14"/>
          </p:nvPr>
        </p:nvSpPr>
        <p:spPr>
          <a:xfrm>
            <a:off x="4952927" y="2579315"/>
            <a:ext cx="4056602" cy="4351338"/>
          </a:xfrm>
        </p:spPr>
        <p:txBody>
          <a:bodyPr/>
          <a:lstStyle/>
          <a:p>
            <a:pPr marL="228600" indent="-228600">
              <a:lnSpc>
                <a:spcPct val="100000"/>
              </a:lnSpc>
            </a:pPr>
            <a:r>
              <a:rPr lang="en-US" dirty="0"/>
              <a:t>A</a:t>
            </a:r>
            <a:r>
              <a:rPr lang="en-US" b="1" dirty="0"/>
              <a:t> health insurance issuer</a:t>
            </a:r>
          </a:p>
          <a:p>
            <a:pPr marL="228600" indent="-228600">
              <a:lnSpc>
                <a:spcPct val="100000"/>
              </a:lnSpc>
            </a:pPr>
            <a:r>
              <a:rPr lang="en-US" dirty="0"/>
              <a:t>A</a:t>
            </a:r>
            <a:r>
              <a:rPr lang="en-US" b="1" dirty="0"/>
              <a:t> group health plan</a:t>
            </a:r>
          </a:p>
          <a:p>
            <a:pPr marL="228600" indent="-228600">
              <a:lnSpc>
                <a:spcPct val="100000"/>
              </a:lnSpc>
            </a:pPr>
            <a:r>
              <a:rPr lang="en-US" b="1" dirty="0"/>
              <a:t>Medicare Advantage plan</a:t>
            </a:r>
          </a:p>
          <a:p>
            <a:pPr marL="228600" indent="-228600">
              <a:lnSpc>
                <a:spcPct val="100000"/>
              </a:lnSpc>
            </a:pPr>
            <a:r>
              <a:rPr lang="en-US" b="1" dirty="0"/>
              <a:t>Medicaid Managed Care organization</a:t>
            </a:r>
          </a:p>
          <a:p>
            <a:endParaRPr lang="en-US" dirty="0"/>
          </a:p>
        </p:txBody>
      </p:sp>
      <p:sp>
        <p:nvSpPr>
          <p:cNvPr id="9" name="TextBox 8">
            <a:extLst>
              <a:ext uri="{FF2B5EF4-FFF2-40B4-BE49-F238E27FC236}">
                <a16:creationId xmlns:a16="http://schemas.microsoft.com/office/drawing/2014/main" id="{2F66EBF7-9BBB-E049-8F79-07A2D9350D59}"/>
              </a:ext>
            </a:extLst>
          </p:cNvPr>
          <p:cNvSpPr txBox="1"/>
          <p:nvPr/>
        </p:nvSpPr>
        <p:spPr>
          <a:xfrm>
            <a:off x="1110477" y="1653124"/>
            <a:ext cx="2990876" cy="646331"/>
          </a:xfrm>
          <a:prstGeom prst="rect">
            <a:avLst/>
          </a:prstGeom>
          <a:noFill/>
        </p:spPr>
        <p:txBody>
          <a:bodyPr wrap="square" rtlCol="0">
            <a:spAutoFit/>
          </a:bodyPr>
          <a:lstStyle/>
          <a:p>
            <a:r>
              <a:rPr lang="en-US" dirty="0">
                <a:solidFill>
                  <a:schemeClr val="bg1"/>
                </a:solidFill>
              </a:rPr>
              <a:t>In other words, what is </a:t>
            </a:r>
            <a:r>
              <a:rPr lang="en-US" b="1" dirty="0">
                <a:solidFill>
                  <a:schemeClr val="bg1"/>
                </a:solidFill>
              </a:rPr>
              <a:t>applicable information</a:t>
            </a:r>
            <a:r>
              <a:rPr lang="en-US" dirty="0">
                <a:solidFill>
                  <a:schemeClr val="bg1"/>
                </a:solidFill>
              </a:rPr>
              <a:t>?</a:t>
            </a:r>
          </a:p>
        </p:txBody>
      </p:sp>
      <p:pic>
        <p:nvPicPr>
          <p:cNvPr id="10" name="Picture 9">
            <a:extLst>
              <a:ext uri="{FF2B5EF4-FFF2-40B4-BE49-F238E27FC236}">
                <a16:creationId xmlns:a16="http://schemas.microsoft.com/office/drawing/2014/main" id="{7413174B-4C1F-FD44-81D6-A924B407F707}"/>
              </a:ext>
            </a:extLst>
          </p:cNvPr>
          <p:cNvPicPr>
            <a:picLocks noChangeAspect="1"/>
          </p:cNvPicPr>
          <p:nvPr/>
        </p:nvPicPr>
        <p:blipFill>
          <a:blip r:embed="rId2"/>
          <a:stretch>
            <a:fillRect/>
          </a:stretch>
        </p:blipFill>
        <p:spPr>
          <a:xfrm>
            <a:off x="451571" y="1721654"/>
            <a:ext cx="509269" cy="509269"/>
          </a:xfrm>
          <a:prstGeom prst="rect">
            <a:avLst/>
          </a:prstGeom>
        </p:spPr>
      </p:pic>
      <p:cxnSp>
        <p:nvCxnSpPr>
          <p:cNvPr id="12" name="Straight Connector 11">
            <a:extLst>
              <a:ext uri="{FF2B5EF4-FFF2-40B4-BE49-F238E27FC236}">
                <a16:creationId xmlns:a16="http://schemas.microsoft.com/office/drawing/2014/main" id="{4642DCE2-1DA5-BF41-82C3-29DAA276663A}"/>
              </a:ext>
            </a:extLst>
          </p:cNvPr>
          <p:cNvCxnSpPr>
            <a:cxnSpLocks/>
          </p:cNvCxnSpPr>
          <p:nvPr/>
        </p:nvCxnSpPr>
        <p:spPr>
          <a:xfrm>
            <a:off x="4598895" y="2370137"/>
            <a:ext cx="0" cy="40134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21388B-0870-DC40-95CA-133527AD037B}"/>
              </a:ext>
            </a:extLst>
          </p:cNvPr>
          <p:cNvSpPr txBox="1"/>
          <p:nvPr/>
        </p:nvSpPr>
        <p:spPr>
          <a:xfrm>
            <a:off x="5655583" y="1791622"/>
            <a:ext cx="2990876" cy="369332"/>
          </a:xfrm>
          <a:prstGeom prst="rect">
            <a:avLst/>
          </a:prstGeom>
          <a:noFill/>
        </p:spPr>
        <p:txBody>
          <a:bodyPr wrap="square" rtlCol="0">
            <a:spAutoFit/>
          </a:bodyPr>
          <a:lstStyle/>
          <a:p>
            <a:pPr>
              <a:buClr>
                <a:srgbClr val="0000CC"/>
              </a:buClr>
            </a:pPr>
            <a:r>
              <a:rPr lang="en-US" dirty="0">
                <a:solidFill>
                  <a:schemeClr val="bg1"/>
                </a:solidFill>
              </a:rPr>
              <a:t>What is a </a:t>
            </a:r>
            <a:r>
              <a:rPr lang="en-US" b="1" dirty="0">
                <a:solidFill>
                  <a:schemeClr val="bg1"/>
                </a:solidFill>
              </a:rPr>
              <a:t>private payor</a:t>
            </a:r>
            <a:r>
              <a:rPr lang="en-US" dirty="0">
                <a:solidFill>
                  <a:schemeClr val="bg1"/>
                </a:solidFill>
              </a:rPr>
              <a:t>?</a:t>
            </a:r>
          </a:p>
        </p:txBody>
      </p:sp>
      <p:pic>
        <p:nvPicPr>
          <p:cNvPr id="18" name="Picture 17">
            <a:extLst>
              <a:ext uri="{FF2B5EF4-FFF2-40B4-BE49-F238E27FC236}">
                <a16:creationId xmlns:a16="http://schemas.microsoft.com/office/drawing/2014/main" id="{E3E0BF65-4989-B24B-8AD0-CE78C57BEF0B}"/>
              </a:ext>
            </a:extLst>
          </p:cNvPr>
          <p:cNvPicPr>
            <a:picLocks noChangeAspect="1"/>
          </p:cNvPicPr>
          <p:nvPr/>
        </p:nvPicPr>
        <p:blipFill>
          <a:blip r:embed="rId3"/>
          <a:stretch>
            <a:fillRect/>
          </a:stretch>
        </p:blipFill>
        <p:spPr>
          <a:xfrm>
            <a:off x="5002015" y="1721653"/>
            <a:ext cx="421529" cy="509269"/>
          </a:xfrm>
          <a:prstGeom prst="rect">
            <a:avLst/>
          </a:prstGeom>
        </p:spPr>
      </p:pic>
    </p:spTree>
    <p:extLst>
      <p:ext uri="{BB962C8B-B14F-4D97-AF65-F5344CB8AC3E}">
        <p14:creationId xmlns:p14="http://schemas.microsoft.com/office/powerpoint/2010/main" val="203471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A56CA9-C91F-E64A-9FDF-4603C89FBA37}"/>
              </a:ext>
            </a:extLst>
          </p:cNvPr>
          <p:cNvSpPr>
            <a:spLocks noGrp="1"/>
          </p:cNvSpPr>
          <p:nvPr>
            <p:ph type="sldNum" sz="quarter" idx="12"/>
          </p:nvPr>
        </p:nvSpPr>
        <p:spPr/>
        <p:txBody>
          <a:bodyPr/>
          <a:lstStyle/>
          <a:p>
            <a:fld id="{CD683681-86C3-0D49-AC03-243C995073FD}" type="slidenum">
              <a:rPr lang="en-US" smtClean="0"/>
              <a:pPr/>
              <a:t>16</a:t>
            </a:fld>
            <a:endParaRPr lang="en-US" dirty="0"/>
          </a:p>
        </p:txBody>
      </p:sp>
      <p:sp>
        <p:nvSpPr>
          <p:cNvPr id="3" name="Content Placeholder 2">
            <a:extLst>
              <a:ext uri="{FF2B5EF4-FFF2-40B4-BE49-F238E27FC236}">
                <a16:creationId xmlns:a16="http://schemas.microsoft.com/office/drawing/2014/main" id="{833F021F-F5B8-074E-A646-1A7B8BDEFCFD}"/>
              </a:ext>
            </a:extLst>
          </p:cNvPr>
          <p:cNvSpPr>
            <a:spLocks noGrp="1"/>
          </p:cNvSpPr>
          <p:nvPr>
            <p:ph sz="half" idx="13"/>
          </p:nvPr>
        </p:nvSpPr>
        <p:spPr>
          <a:xfrm>
            <a:off x="451570" y="1582444"/>
            <a:ext cx="8192699" cy="4523716"/>
          </a:xfrm>
        </p:spPr>
        <p:txBody>
          <a:bodyPr/>
          <a:lstStyle/>
          <a:p>
            <a:r>
              <a:rPr lang="en-US" sz="1600" b="1" dirty="0">
                <a:solidFill>
                  <a:srgbClr val="0080BB"/>
                </a:solidFill>
              </a:rPr>
              <a:t>Final payments made during </a:t>
            </a:r>
            <a:r>
              <a:rPr lang="en-US" sz="1600" dirty="0"/>
              <a:t>a</a:t>
            </a:r>
            <a:r>
              <a:rPr lang="en-US" sz="1600" dirty="0">
                <a:solidFill>
                  <a:schemeClr val="accent5">
                    <a:lumMod val="75000"/>
                  </a:schemeClr>
                </a:solidFill>
              </a:rPr>
              <a:t> </a:t>
            </a:r>
            <a:r>
              <a:rPr lang="en-US" sz="1600" dirty="0"/>
              <a:t>data collection period (DCP)</a:t>
            </a:r>
          </a:p>
          <a:p>
            <a:pPr marL="640080" lvl="1"/>
            <a:r>
              <a:rPr lang="en-US" sz="1400" dirty="0"/>
              <a:t>Initial claim paid in error before DCP and final correct amount paid during DCP = IN</a:t>
            </a:r>
          </a:p>
          <a:p>
            <a:pPr marL="640080" lvl="1"/>
            <a:r>
              <a:rPr lang="en-US" sz="1400" dirty="0"/>
              <a:t>Initial claim paid in error during DCP and final correct amount paid after DCP = OUT</a:t>
            </a:r>
          </a:p>
          <a:p>
            <a:pPr marL="640080" lvl="1"/>
            <a:r>
              <a:rPr lang="en-US" sz="1400" dirty="0"/>
              <a:t>Appeals resolved during the DCP = IN</a:t>
            </a:r>
          </a:p>
          <a:p>
            <a:r>
              <a:rPr lang="en-US" sz="1600" dirty="0"/>
              <a:t>Payments from </a:t>
            </a:r>
            <a:r>
              <a:rPr lang="en-US" sz="1600" b="1" dirty="0">
                <a:solidFill>
                  <a:srgbClr val="0080BB"/>
                </a:solidFill>
              </a:rPr>
              <a:t>secondary insurers </a:t>
            </a:r>
            <a:r>
              <a:rPr lang="en-US" sz="1600" dirty="0"/>
              <a:t>made during a DCP</a:t>
            </a:r>
          </a:p>
          <a:p>
            <a:pPr marL="640080" lvl="1">
              <a:lnSpc>
                <a:spcPct val="100000"/>
              </a:lnSpc>
            </a:pPr>
            <a:r>
              <a:rPr lang="en-US" sz="1400" dirty="0"/>
              <a:t>Reported rate = 100% of the primary payor’s fee schedule amount (final payment from primary payor + any patient cost-sharing amounts + payment from secondary insurer)</a:t>
            </a:r>
          </a:p>
          <a:p>
            <a:pPr marL="640080" lvl="1"/>
            <a:r>
              <a:rPr lang="en-US" sz="1400" dirty="0"/>
              <a:t>DO NOT report payments from secondary insurers separately</a:t>
            </a:r>
            <a:endParaRPr lang="en-US" sz="1400" b="1" dirty="0"/>
          </a:p>
          <a:p>
            <a:r>
              <a:rPr lang="en-US" sz="1600" b="1" dirty="0">
                <a:solidFill>
                  <a:srgbClr val="0080BB"/>
                </a:solidFill>
              </a:rPr>
              <a:t>Patient cost-sharing amounts</a:t>
            </a:r>
          </a:p>
          <a:p>
            <a:pPr marL="640080" lvl="1">
              <a:lnSpc>
                <a:spcPct val="100000"/>
              </a:lnSpc>
            </a:pPr>
            <a:r>
              <a:rPr lang="en-US" sz="1400" dirty="0"/>
              <a:t>Rate reported should be 100% percent of payor’s fee schedule (which includes patient cost-sharing, if applicable)</a:t>
            </a:r>
          </a:p>
          <a:p>
            <a:pPr marL="640080" lvl="1"/>
            <a:r>
              <a:rPr lang="en-US" sz="1400" dirty="0"/>
              <a:t>Report whether cost-sharing amounts collected during DCP or not</a:t>
            </a:r>
            <a:endParaRPr lang="en-US" sz="1400" b="1" dirty="0">
              <a:solidFill>
                <a:srgbClr val="0000CC"/>
              </a:solidFill>
            </a:endParaRPr>
          </a:p>
          <a:p>
            <a:r>
              <a:rPr lang="en-US" sz="1600" b="1" dirty="0">
                <a:solidFill>
                  <a:srgbClr val="0080BB"/>
                </a:solidFill>
              </a:rPr>
              <a:t>Multiple payment rates </a:t>
            </a:r>
            <a:r>
              <a:rPr lang="en-US" sz="1600" dirty="0"/>
              <a:t>for same test from same payor</a:t>
            </a:r>
          </a:p>
          <a:p>
            <a:pPr marL="640080" lvl="1"/>
            <a:r>
              <a:rPr lang="en-US" dirty="0"/>
              <a:t>Report each unique payment rate with the associated volume at that rate</a:t>
            </a:r>
          </a:p>
          <a:p>
            <a:r>
              <a:rPr lang="en-US" sz="1600" b="1" dirty="0">
                <a:solidFill>
                  <a:srgbClr val="0080BB"/>
                </a:solidFill>
              </a:rPr>
              <a:t>Manual remittances</a:t>
            </a:r>
          </a:p>
          <a:p>
            <a:pPr marL="640080" lvl="1"/>
            <a:r>
              <a:rPr lang="en-US" sz="1400" dirty="0"/>
              <a:t>Sorry, folks, these are included, too…</a:t>
            </a:r>
          </a:p>
          <a:p>
            <a:pPr marL="457200" lvl="1" indent="0">
              <a:buNone/>
            </a:pPr>
            <a:endParaRPr lang="en-US" sz="1400" dirty="0">
              <a:solidFill>
                <a:srgbClr val="FF0000"/>
              </a:solidFill>
            </a:endParaRPr>
          </a:p>
        </p:txBody>
      </p:sp>
      <p:sp>
        <p:nvSpPr>
          <p:cNvPr id="4" name="Title 3">
            <a:extLst>
              <a:ext uri="{FF2B5EF4-FFF2-40B4-BE49-F238E27FC236}">
                <a16:creationId xmlns:a16="http://schemas.microsoft.com/office/drawing/2014/main" id="{8CB92540-D537-544C-978C-22EE0FFDFEC5}"/>
              </a:ext>
            </a:extLst>
          </p:cNvPr>
          <p:cNvSpPr>
            <a:spLocks noGrp="1"/>
          </p:cNvSpPr>
          <p:nvPr>
            <p:ph type="title"/>
          </p:nvPr>
        </p:nvSpPr>
        <p:spPr/>
        <p:txBody>
          <a:bodyPr/>
          <a:lstStyle/>
          <a:p>
            <a:r>
              <a:rPr lang="en-US" dirty="0"/>
              <a:t>What data is reported?</a:t>
            </a:r>
          </a:p>
        </p:txBody>
      </p:sp>
    </p:spTree>
    <p:extLst>
      <p:ext uri="{BB962C8B-B14F-4D97-AF65-F5344CB8AC3E}">
        <p14:creationId xmlns:p14="http://schemas.microsoft.com/office/powerpoint/2010/main" val="197210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310324-3E13-984A-8353-15728F9EA45C}"/>
              </a:ext>
            </a:extLst>
          </p:cNvPr>
          <p:cNvSpPr>
            <a:spLocks noGrp="1"/>
          </p:cNvSpPr>
          <p:nvPr>
            <p:ph type="sldNum" sz="quarter" idx="12"/>
          </p:nvPr>
        </p:nvSpPr>
        <p:spPr/>
        <p:txBody>
          <a:bodyPr/>
          <a:lstStyle/>
          <a:p>
            <a:fld id="{CD683681-86C3-0D49-AC03-243C995073FD}" type="slidenum">
              <a:rPr lang="en-US" smtClean="0"/>
              <a:pPr/>
              <a:t>17</a:t>
            </a:fld>
            <a:endParaRPr lang="en-US" dirty="0"/>
          </a:p>
        </p:txBody>
      </p:sp>
      <p:sp>
        <p:nvSpPr>
          <p:cNvPr id="3" name="Content Placeholder 2">
            <a:extLst>
              <a:ext uri="{FF2B5EF4-FFF2-40B4-BE49-F238E27FC236}">
                <a16:creationId xmlns:a16="http://schemas.microsoft.com/office/drawing/2014/main" id="{4A590F93-4C80-D549-891D-7DF088B6974D}"/>
              </a:ext>
            </a:extLst>
          </p:cNvPr>
          <p:cNvSpPr>
            <a:spLocks noGrp="1"/>
          </p:cNvSpPr>
          <p:nvPr>
            <p:ph sz="half" idx="13"/>
          </p:nvPr>
        </p:nvSpPr>
        <p:spPr/>
        <p:txBody>
          <a:bodyPr/>
          <a:lstStyle/>
          <a:p>
            <a:pPr>
              <a:lnSpc>
                <a:spcPct val="100000"/>
              </a:lnSpc>
            </a:pPr>
            <a:r>
              <a:rPr lang="en-US" dirty="0"/>
              <a:t>Rates for tests paid only under the </a:t>
            </a:r>
            <a:r>
              <a:rPr lang="en-US" b="1" dirty="0">
                <a:solidFill>
                  <a:srgbClr val="0080BB"/>
                </a:solidFill>
              </a:rPr>
              <a:t>PFS</a:t>
            </a:r>
          </a:p>
          <a:p>
            <a:pPr>
              <a:lnSpc>
                <a:spcPct val="100000"/>
              </a:lnSpc>
            </a:pPr>
            <a:r>
              <a:rPr lang="en-US" b="1" dirty="0">
                <a:solidFill>
                  <a:srgbClr val="0080BB"/>
                </a:solidFill>
              </a:rPr>
              <a:t>Price concessions </a:t>
            </a:r>
            <a:r>
              <a:rPr lang="en-US" dirty="0"/>
              <a:t>applied by a laboratory</a:t>
            </a:r>
          </a:p>
          <a:p>
            <a:pPr>
              <a:lnSpc>
                <a:spcPct val="100000"/>
              </a:lnSpc>
            </a:pPr>
            <a:r>
              <a:rPr lang="en-US" b="1" dirty="0">
                <a:solidFill>
                  <a:srgbClr val="0080BB"/>
                </a:solidFill>
              </a:rPr>
              <a:t>Denied payments </a:t>
            </a:r>
            <a:r>
              <a:rPr lang="en-US" dirty="0"/>
              <a:t>and</a:t>
            </a:r>
            <a:r>
              <a:rPr lang="en-US" b="1" dirty="0">
                <a:solidFill>
                  <a:srgbClr val="0000CC"/>
                </a:solidFill>
              </a:rPr>
              <a:t> </a:t>
            </a:r>
            <a:r>
              <a:rPr lang="en-US" b="1" dirty="0">
                <a:solidFill>
                  <a:srgbClr val="0080BB"/>
                </a:solidFill>
              </a:rPr>
              <a:t>zeroes</a:t>
            </a:r>
          </a:p>
          <a:p>
            <a:pPr>
              <a:lnSpc>
                <a:spcPct val="100000"/>
              </a:lnSpc>
            </a:pPr>
            <a:r>
              <a:rPr lang="en-US" b="1" dirty="0">
                <a:solidFill>
                  <a:srgbClr val="0080BB"/>
                </a:solidFill>
              </a:rPr>
              <a:t>Unresolved appeals</a:t>
            </a:r>
          </a:p>
          <a:p>
            <a:pPr>
              <a:lnSpc>
                <a:spcPct val="100000"/>
              </a:lnSpc>
            </a:pPr>
            <a:r>
              <a:rPr lang="en-US" dirty="0"/>
              <a:t>Payments made on a </a:t>
            </a:r>
            <a:r>
              <a:rPr lang="en-US" b="1" dirty="0">
                <a:solidFill>
                  <a:srgbClr val="0080BB"/>
                </a:solidFill>
              </a:rPr>
              <a:t>capitated</a:t>
            </a:r>
            <a:r>
              <a:rPr lang="en-US" dirty="0"/>
              <a:t> basis</a:t>
            </a:r>
          </a:p>
          <a:p>
            <a:pPr>
              <a:lnSpc>
                <a:spcPct val="100000"/>
              </a:lnSpc>
            </a:pPr>
            <a:r>
              <a:rPr lang="en-US" dirty="0"/>
              <a:t>Payments where the </a:t>
            </a:r>
            <a:r>
              <a:rPr lang="en-US" b="1" dirty="0">
                <a:solidFill>
                  <a:srgbClr val="0080BB"/>
                </a:solidFill>
              </a:rPr>
              <a:t>associated test volume isn’t clear </a:t>
            </a:r>
            <a:r>
              <a:rPr lang="en-US" dirty="0"/>
              <a:t>from the remittance</a:t>
            </a:r>
          </a:p>
          <a:p>
            <a:pPr>
              <a:lnSpc>
                <a:spcPct val="100000"/>
              </a:lnSpc>
            </a:pPr>
            <a:r>
              <a:rPr lang="en-US" dirty="0"/>
              <a:t>Remittances where a payor has grouped individual HCPCS code payments into an </a:t>
            </a:r>
            <a:r>
              <a:rPr lang="en-US" b="1" dirty="0">
                <a:solidFill>
                  <a:srgbClr val="0080BB"/>
                </a:solidFill>
              </a:rPr>
              <a:t>encounter- or claim-level payment</a:t>
            </a:r>
          </a:p>
          <a:p>
            <a:pPr>
              <a:lnSpc>
                <a:spcPct val="100000"/>
              </a:lnSpc>
            </a:pPr>
            <a:r>
              <a:rPr lang="en-US" b="1" dirty="0">
                <a:solidFill>
                  <a:srgbClr val="0080BB"/>
                </a:solidFill>
              </a:rPr>
              <a:t>Estimated payments</a:t>
            </a:r>
          </a:p>
          <a:p>
            <a:pPr marL="0" lvl="1" indent="0">
              <a:lnSpc>
                <a:spcPct val="100000"/>
              </a:lnSpc>
              <a:spcBef>
                <a:spcPts val="1700"/>
              </a:spcBef>
              <a:buNone/>
            </a:pPr>
            <a:r>
              <a:rPr lang="en-US" b="1" dirty="0"/>
              <a:t>General rule: </a:t>
            </a:r>
            <a:r>
              <a:rPr lang="en-US" dirty="0"/>
              <a:t>If you cannot correlate a payment amount and volume to a specific HCPCS code, </a:t>
            </a:r>
            <a:r>
              <a:rPr lang="en-US" i="1" dirty="0"/>
              <a:t>it is not applicable information</a:t>
            </a:r>
            <a:r>
              <a:rPr lang="en-US" dirty="0"/>
              <a:t> and it’s not reported.</a:t>
            </a:r>
            <a:endParaRPr lang="en-US" u="sng" dirty="0"/>
          </a:p>
          <a:p>
            <a:pPr marL="457200" lvl="1" indent="0">
              <a:buNone/>
            </a:pPr>
            <a:endParaRPr lang="en-US" dirty="0"/>
          </a:p>
        </p:txBody>
      </p:sp>
      <p:sp>
        <p:nvSpPr>
          <p:cNvPr id="4" name="Title 3">
            <a:extLst>
              <a:ext uri="{FF2B5EF4-FFF2-40B4-BE49-F238E27FC236}">
                <a16:creationId xmlns:a16="http://schemas.microsoft.com/office/drawing/2014/main" id="{5B95444E-09E8-9942-B54F-9F4EAC209A22}"/>
              </a:ext>
            </a:extLst>
          </p:cNvPr>
          <p:cNvSpPr>
            <a:spLocks noGrp="1"/>
          </p:cNvSpPr>
          <p:nvPr>
            <p:ph type="title"/>
          </p:nvPr>
        </p:nvSpPr>
        <p:spPr/>
        <p:txBody>
          <a:bodyPr/>
          <a:lstStyle/>
          <a:p>
            <a:r>
              <a:rPr lang="en-US" dirty="0"/>
              <a:t>What data is NOT reported?</a:t>
            </a:r>
          </a:p>
        </p:txBody>
      </p:sp>
    </p:spTree>
    <p:extLst>
      <p:ext uri="{BB962C8B-B14F-4D97-AF65-F5344CB8AC3E}">
        <p14:creationId xmlns:p14="http://schemas.microsoft.com/office/powerpoint/2010/main" val="309729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80155F-73F6-074E-9A0A-F4797B36E804}"/>
              </a:ext>
            </a:extLst>
          </p:cNvPr>
          <p:cNvSpPr>
            <a:spLocks noGrp="1"/>
          </p:cNvSpPr>
          <p:nvPr>
            <p:ph type="sldNum" sz="quarter" idx="12"/>
          </p:nvPr>
        </p:nvSpPr>
        <p:spPr/>
        <p:txBody>
          <a:bodyPr/>
          <a:lstStyle/>
          <a:p>
            <a:fld id="{CD683681-86C3-0D49-AC03-243C995073FD}" type="slidenum">
              <a:rPr lang="en-US" smtClean="0"/>
              <a:pPr/>
              <a:t>18</a:t>
            </a:fld>
            <a:endParaRPr lang="en-US" dirty="0"/>
          </a:p>
        </p:txBody>
      </p:sp>
      <p:sp>
        <p:nvSpPr>
          <p:cNvPr id="3" name="Content Placeholder 2">
            <a:extLst>
              <a:ext uri="{FF2B5EF4-FFF2-40B4-BE49-F238E27FC236}">
                <a16:creationId xmlns:a16="http://schemas.microsoft.com/office/drawing/2014/main" id="{6227028C-58D3-C540-9D92-135E210F677A}"/>
              </a:ext>
            </a:extLst>
          </p:cNvPr>
          <p:cNvSpPr>
            <a:spLocks noGrp="1"/>
          </p:cNvSpPr>
          <p:nvPr>
            <p:ph sz="half" idx="13"/>
          </p:nvPr>
        </p:nvSpPr>
        <p:spPr>
          <a:xfrm>
            <a:off x="1164195" y="1600200"/>
            <a:ext cx="7480074" cy="4365594"/>
          </a:xfrm>
        </p:spPr>
        <p:txBody>
          <a:bodyPr/>
          <a:lstStyle/>
          <a:p>
            <a:pPr marL="0" indent="0">
              <a:lnSpc>
                <a:spcPct val="110000"/>
              </a:lnSpc>
              <a:spcBef>
                <a:spcPts val="0"/>
              </a:spcBef>
              <a:spcAft>
                <a:spcPts val="2200"/>
              </a:spcAft>
              <a:buClr>
                <a:srgbClr val="0000CC"/>
              </a:buClr>
              <a:buNone/>
            </a:pPr>
            <a:r>
              <a:rPr lang="en-US" b="1" dirty="0">
                <a:cs typeface="Times New Roman" panose="02020603050405020304" pitchFamily="18" charset="0"/>
              </a:rPr>
              <a:t>Do hospital outreach laboratories that are applicable laboratories based on the revenues attributed to the 14x TOB only need to collect and report the private payor data that is billed using a 14x TOB, or would hospital outreach laboratories need to collect and report private payor data that is billed in other ways, as well?</a:t>
            </a:r>
          </a:p>
          <a:p>
            <a:pPr marL="0" indent="0">
              <a:lnSpc>
                <a:spcPct val="110000"/>
              </a:lnSpc>
              <a:spcBef>
                <a:spcPts val="0"/>
              </a:spcBef>
              <a:spcAft>
                <a:spcPts val="2200"/>
              </a:spcAft>
              <a:buClr>
                <a:srgbClr val="0000CC"/>
              </a:buClr>
              <a:buNone/>
            </a:pPr>
            <a:r>
              <a:rPr lang="en-US" dirty="0">
                <a:cs typeface="Times New Roman" panose="02020603050405020304" pitchFamily="18" charset="0"/>
              </a:rPr>
              <a:t>Reporting applicable information is not discretionary. If the hospital outreach laboratory is an applicable laboratory it would be responsible for collecting and reporting all applicable information attributed to its applicable laboratory. When a hospital outreach laboratory is an applicable laboratory as defined by revenues attributed to the 14x TOB,</a:t>
            </a:r>
            <a:r>
              <a:rPr lang="en-US" b="1" dirty="0">
                <a:solidFill>
                  <a:srgbClr val="0000CC"/>
                </a:solidFill>
                <a:cs typeface="Times New Roman" panose="02020603050405020304" pitchFamily="18" charset="0"/>
              </a:rPr>
              <a:t> </a:t>
            </a:r>
            <a:r>
              <a:rPr lang="en-US" b="1" dirty="0">
                <a:solidFill>
                  <a:srgbClr val="0080BB"/>
                </a:solidFill>
                <a:cs typeface="Times New Roman" panose="02020603050405020304" pitchFamily="18" charset="0"/>
              </a:rPr>
              <a:t>applicable information for all non-patient laboratory test services must be reported, regardless of the TOB required by the private payor for laboratory tests furnished to non-patients</a:t>
            </a:r>
            <a:r>
              <a:rPr lang="en-US" dirty="0">
                <a:cs typeface="Times New Roman" panose="02020603050405020304" pitchFamily="18" charset="0"/>
              </a:rPr>
              <a:t>.</a:t>
            </a:r>
          </a:p>
        </p:txBody>
      </p:sp>
      <p:sp>
        <p:nvSpPr>
          <p:cNvPr id="4" name="Title 3">
            <a:extLst>
              <a:ext uri="{FF2B5EF4-FFF2-40B4-BE49-F238E27FC236}">
                <a16:creationId xmlns:a16="http://schemas.microsoft.com/office/drawing/2014/main" id="{768D90FB-1303-754D-9ECC-F2147E42BBA4}"/>
              </a:ext>
            </a:extLst>
          </p:cNvPr>
          <p:cNvSpPr>
            <a:spLocks noGrp="1"/>
          </p:cNvSpPr>
          <p:nvPr>
            <p:ph type="title"/>
          </p:nvPr>
        </p:nvSpPr>
        <p:spPr/>
        <p:txBody>
          <a:bodyPr/>
          <a:lstStyle/>
          <a:p>
            <a:r>
              <a:rPr lang="en-US" dirty="0"/>
              <a:t>Hospital outreach laboratories, take note:</a:t>
            </a:r>
          </a:p>
        </p:txBody>
      </p:sp>
      <p:sp>
        <p:nvSpPr>
          <p:cNvPr id="5" name="Oval 4">
            <a:extLst>
              <a:ext uri="{FF2B5EF4-FFF2-40B4-BE49-F238E27FC236}">
                <a16:creationId xmlns:a16="http://schemas.microsoft.com/office/drawing/2014/main" id="{97C49194-B3FC-CA4E-B505-30E34DEF70B6}"/>
              </a:ext>
            </a:extLst>
          </p:cNvPr>
          <p:cNvSpPr/>
          <p:nvPr/>
        </p:nvSpPr>
        <p:spPr>
          <a:xfrm>
            <a:off x="451570" y="1582444"/>
            <a:ext cx="577516" cy="577516"/>
          </a:xfrm>
          <a:prstGeom prst="ellipse">
            <a:avLst/>
          </a:prstGeom>
          <a:solidFill>
            <a:srgbClr val="00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A6384E1-135B-224E-83B5-9F4AABD69461}"/>
              </a:ext>
            </a:extLst>
          </p:cNvPr>
          <p:cNvSpPr txBox="1"/>
          <p:nvPr/>
        </p:nvSpPr>
        <p:spPr>
          <a:xfrm>
            <a:off x="586679" y="1632874"/>
            <a:ext cx="307298" cy="461665"/>
          </a:xfrm>
          <a:prstGeom prst="rect">
            <a:avLst/>
          </a:prstGeom>
          <a:noFill/>
        </p:spPr>
        <p:txBody>
          <a:bodyPr wrap="square" rtlCol="0">
            <a:spAutoFit/>
          </a:bodyPr>
          <a:lstStyle/>
          <a:p>
            <a:pPr algn="ctr"/>
            <a:r>
              <a:rPr lang="en-US" sz="2400" b="1" dirty="0">
                <a:solidFill>
                  <a:schemeClr val="bg1"/>
                </a:solidFill>
              </a:rPr>
              <a:t>Q</a:t>
            </a:r>
          </a:p>
        </p:txBody>
      </p:sp>
      <p:sp>
        <p:nvSpPr>
          <p:cNvPr id="7" name="Oval 6">
            <a:extLst>
              <a:ext uri="{FF2B5EF4-FFF2-40B4-BE49-F238E27FC236}">
                <a16:creationId xmlns:a16="http://schemas.microsoft.com/office/drawing/2014/main" id="{8D30F20C-4E0D-AF4C-8CC8-8ED539861E84}"/>
              </a:ext>
            </a:extLst>
          </p:cNvPr>
          <p:cNvSpPr/>
          <p:nvPr/>
        </p:nvSpPr>
        <p:spPr>
          <a:xfrm>
            <a:off x="451570" y="3223862"/>
            <a:ext cx="577516" cy="577516"/>
          </a:xfrm>
          <a:prstGeom prst="ellipse">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7FCDD91-1DBF-924C-A0C7-8E860EE48213}"/>
              </a:ext>
            </a:extLst>
          </p:cNvPr>
          <p:cNvSpPr txBox="1"/>
          <p:nvPr/>
        </p:nvSpPr>
        <p:spPr>
          <a:xfrm>
            <a:off x="586679" y="3274292"/>
            <a:ext cx="307298" cy="461665"/>
          </a:xfrm>
          <a:prstGeom prst="rect">
            <a:avLst/>
          </a:prstGeom>
          <a:noFill/>
        </p:spPr>
        <p:txBody>
          <a:bodyPr wrap="square" rtlCol="0">
            <a:spAutoFit/>
          </a:bodyPr>
          <a:lstStyle/>
          <a:p>
            <a:pPr algn="ctr"/>
            <a:r>
              <a:rPr lang="en-US" sz="2400" b="1" dirty="0">
                <a:solidFill>
                  <a:schemeClr val="bg1"/>
                </a:solidFill>
              </a:rPr>
              <a:t>A</a:t>
            </a:r>
          </a:p>
        </p:txBody>
      </p:sp>
    </p:spTree>
    <p:extLst>
      <p:ext uri="{BB962C8B-B14F-4D97-AF65-F5344CB8AC3E}">
        <p14:creationId xmlns:p14="http://schemas.microsoft.com/office/powerpoint/2010/main" val="15984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0BC73B-EAFD-6647-A73D-E5037B387F90}"/>
              </a:ext>
            </a:extLst>
          </p:cNvPr>
          <p:cNvSpPr>
            <a:spLocks noGrp="1"/>
          </p:cNvSpPr>
          <p:nvPr>
            <p:ph type="sldNum" sz="quarter" idx="12"/>
          </p:nvPr>
        </p:nvSpPr>
        <p:spPr/>
        <p:txBody>
          <a:bodyPr/>
          <a:lstStyle/>
          <a:p>
            <a:fld id="{CD683681-86C3-0D49-AC03-243C995073FD}" type="slidenum">
              <a:rPr lang="en-US" smtClean="0"/>
              <a:pPr/>
              <a:t>19</a:t>
            </a:fld>
            <a:endParaRPr lang="en-US" dirty="0"/>
          </a:p>
        </p:txBody>
      </p:sp>
      <p:sp>
        <p:nvSpPr>
          <p:cNvPr id="3" name="Content Placeholder 2">
            <a:extLst>
              <a:ext uri="{FF2B5EF4-FFF2-40B4-BE49-F238E27FC236}">
                <a16:creationId xmlns:a16="http://schemas.microsoft.com/office/drawing/2014/main" id="{F97B155F-A85D-BB4A-B387-114B1023D226}"/>
              </a:ext>
            </a:extLst>
          </p:cNvPr>
          <p:cNvSpPr>
            <a:spLocks noGrp="1"/>
          </p:cNvSpPr>
          <p:nvPr>
            <p:ph sz="half" idx="13"/>
          </p:nvPr>
        </p:nvSpPr>
        <p:spPr>
          <a:xfrm>
            <a:off x="1164195" y="1582444"/>
            <a:ext cx="7480074" cy="4351338"/>
          </a:xfrm>
        </p:spPr>
        <p:txBody>
          <a:bodyPr/>
          <a:lstStyle/>
          <a:p>
            <a:pPr marL="0" indent="0">
              <a:lnSpc>
                <a:spcPct val="110000"/>
              </a:lnSpc>
              <a:spcBef>
                <a:spcPts val="0"/>
              </a:spcBef>
              <a:spcAft>
                <a:spcPts val="2200"/>
              </a:spcAft>
              <a:buClr>
                <a:srgbClr val="0000CC"/>
              </a:buClr>
              <a:buNone/>
            </a:pPr>
            <a:r>
              <a:rPr lang="en-US" b="1" dirty="0">
                <a:cs typeface="Times New Roman" panose="02020603050405020304" pitchFamily="18" charset="0"/>
              </a:rPr>
              <a:t>What if the private payor does not use the form CMS-1450 14x TOB for laboratory tests furnished to non-hospital patients?</a:t>
            </a:r>
          </a:p>
          <a:p>
            <a:pPr marL="0" indent="0">
              <a:lnSpc>
                <a:spcPct val="110000"/>
              </a:lnSpc>
              <a:spcBef>
                <a:spcPts val="0"/>
              </a:spcBef>
              <a:spcAft>
                <a:spcPts val="2200"/>
              </a:spcAft>
              <a:buClr>
                <a:srgbClr val="0000CC"/>
              </a:buClr>
              <a:buNone/>
            </a:pPr>
            <a:r>
              <a:rPr lang="en-US" b="1" dirty="0">
                <a:solidFill>
                  <a:srgbClr val="0080BB"/>
                </a:solidFill>
                <a:cs typeface="Times New Roman" panose="02020603050405020304" pitchFamily="18" charset="0"/>
              </a:rPr>
              <a:t>In circumstances in which a private payor does not require a hospital outreach laboratory to use the form CMS-1450 14x TOB</a:t>
            </a:r>
            <a:r>
              <a:rPr lang="en-US" dirty="0">
                <a:cs typeface="Times New Roman" panose="02020603050405020304" pitchFamily="18" charset="0"/>
              </a:rPr>
              <a:t>, the hospital must distinguish between private payor fee-for-service payments (and the associated volume) for laboratory tests furnished to non-patients (the applicable laboratory) from private payor fee-for-service payments (an associated volume) for laboratory tests furnished to hospital patients. For example, if a private payor requires a hospital laboratory to use the CMS-1450 13x TOB for laboratory tests furnished to hospital outpatients </a:t>
            </a:r>
            <a:r>
              <a:rPr lang="en-US" u="sng" dirty="0">
                <a:cs typeface="Times New Roman" panose="02020603050405020304" pitchFamily="18" charset="0"/>
              </a:rPr>
              <a:t>and</a:t>
            </a:r>
            <a:r>
              <a:rPr lang="en-US" dirty="0">
                <a:cs typeface="Times New Roman" panose="02020603050405020304" pitchFamily="18" charset="0"/>
              </a:rPr>
              <a:t> non-hospital patients (instead of the 13x TOB for hospital outpatients and the 14x TOB for non-hospital patients), </a:t>
            </a:r>
            <a:r>
              <a:rPr lang="en-US" b="1" dirty="0">
                <a:solidFill>
                  <a:srgbClr val="0080BB"/>
                </a:solidFill>
                <a:cs typeface="Times New Roman" panose="02020603050405020304" pitchFamily="18" charset="0"/>
              </a:rPr>
              <a:t>the hospital must develop a mechanism to identify the private payor rates and corresponding volume furnished to non-hospital patients</a:t>
            </a:r>
            <a:r>
              <a:rPr lang="en-US" dirty="0">
                <a:cs typeface="Times New Roman" panose="02020603050405020304" pitchFamily="18" charset="0"/>
              </a:rPr>
              <a:t>.</a:t>
            </a:r>
          </a:p>
        </p:txBody>
      </p:sp>
      <p:sp>
        <p:nvSpPr>
          <p:cNvPr id="4" name="Title 3">
            <a:extLst>
              <a:ext uri="{FF2B5EF4-FFF2-40B4-BE49-F238E27FC236}">
                <a16:creationId xmlns:a16="http://schemas.microsoft.com/office/drawing/2014/main" id="{675ADD4B-E3C1-1E4F-A5B0-E865FA9988F1}"/>
              </a:ext>
            </a:extLst>
          </p:cNvPr>
          <p:cNvSpPr>
            <a:spLocks noGrp="1"/>
          </p:cNvSpPr>
          <p:nvPr>
            <p:ph type="title"/>
          </p:nvPr>
        </p:nvSpPr>
        <p:spPr/>
        <p:txBody>
          <a:bodyPr/>
          <a:lstStyle/>
          <a:p>
            <a:r>
              <a:rPr lang="en-US" dirty="0"/>
              <a:t>Hospital outreach laboratories, take note:</a:t>
            </a:r>
          </a:p>
        </p:txBody>
      </p:sp>
      <p:sp>
        <p:nvSpPr>
          <p:cNvPr id="5" name="Oval 4">
            <a:extLst>
              <a:ext uri="{FF2B5EF4-FFF2-40B4-BE49-F238E27FC236}">
                <a16:creationId xmlns:a16="http://schemas.microsoft.com/office/drawing/2014/main" id="{7B4B525C-555E-4549-A334-8AB3C8376983}"/>
              </a:ext>
            </a:extLst>
          </p:cNvPr>
          <p:cNvSpPr/>
          <p:nvPr/>
        </p:nvSpPr>
        <p:spPr>
          <a:xfrm>
            <a:off x="451570" y="1582444"/>
            <a:ext cx="577516" cy="577516"/>
          </a:xfrm>
          <a:prstGeom prst="ellipse">
            <a:avLst/>
          </a:prstGeom>
          <a:solidFill>
            <a:srgbClr val="00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5A222B9-C9E3-7E44-BA89-424D0D333746}"/>
              </a:ext>
            </a:extLst>
          </p:cNvPr>
          <p:cNvSpPr txBox="1"/>
          <p:nvPr/>
        </p:nvSpPr>
        <p:spPr>
          <a:xfrm>
            <a:off x="586679" y="1632874"/>
            <a:ext cx="307298" cy="461665"/>
          </a:xfrm>
          <a:prstGeom prst="rect">
            <a:avLst/>
          </a:prstGeom>
          <a:noFill/>
        </p:spPr>
        <p:txBody>
          <a:bodyPr wrap="square" rtlCol="0">
            <a:spAutoFit/>
          </a:bodyPr>
          <a:lstStyle/>
          <a:p>
            <a:pPr algn="ctr"/>
            <a:r>
              <a:rPr lang="en-US" sz="2400" b="1" dirty="0">
                <a:solidFill>
                  <a:schemeClr val="bg1"/>
                </a:solidFill>
              </a:rPr>
              <a:t>Q</a:t>
            </a:r>
          </a:p>
        </p:txBody>
      </p:sp>
      <p:sp>
        <p:nvSpPr>
          <p:cNvPr id="7" name="Oval 6">
            <a:extLst>
              <a:ext uri="{FF2B5EF4-FFF2-40B4-BE49-F238E27FC236}">
                <a16:creationId xmlns:a16="http://schemas.microsoft.com/office/drawing/2014/main" id="{7CEBC0ED-E932-594B-ABFE-430F2E98BC7B}"/>
              </a:ext>
            </a:extLst>
          </p:cNvPr>
          <p:cNvSpPr/>
          <p:nvPr/>
        </p:nvSpPr>
        <p:spPr>
          <a:xfrm>
            <a:off x="451570" y="2443056"/>
            <a:ext cx="577516" cy="577516"/>
          </a:xfrm>
          <a:prstGeom prst="ellipse">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B1D714-9AFC-A142-82C3-2B9A1F8E23BF}"/>
              </a:ext>
            </a:extLst>
          </p:cNvPr>
          <p:cNvSpPr txBox="1"/>
          <p:nvPr/>
        </p:nvSpPr>
        <p:spPr>
          <a:xfrm>
            <a:off x="586679" y="2493486"/>
            <a:ext cx="307298" cy="461665"/>
          </a:xfrm>
          <a:prstGeom prst="rect">
            <a:avLst/>
          </a:prstGeom>
          <a:noFill/>
        </p:spPr>
        <p:txBody>
          <a:bodyPr wrap="square" rtlCol="0">
            <a:spAutoFit/>
          </a:bodyPr>
          <a:lstStyle/>
          <a:p>
            <a:pPr algn="ctr"/>
            <a:r>
              <a:rPr lang="en-US" sz="2400" b="1" dirty="0">
                <a:solidFill>
                  <a:schemeClr val="bg1"/>
                </a:solidFill>
              </a:rPr>
              <a:t>A</a:t>
            </a:r>
          </a:p>
        </p:txBody>
      </p:sp>
    </p:spTree>
    <p:extLst>
      <p:ext uri="{BB962C8B-B14F-4D97-AF65-F5344CB8AC3E}">
        <p14:creationId xmlns:p14="http://schemas.microsoft.com/office/powerpoint/2010/main" val="41637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1FE434-71DE-1144-A7EB-E98893FBD9D9}"/>
              </a:ext>
            </a:extLst>
          </p:cNvPr>
          <p:cNvSpPr>
            <a:spLocks noGrp="1"/>
          </p:cNvSpPr>
          <p:nvPr>
            <p:ph type="sldNum" sz="quarter" idx="12"/>
          </p:nvPr>
        </p:nvSpPr>
        <p:spPr/>
        <p:txBody>
          <a:bodyPr/>
          <a:lstStyle/>
          <a:p>
            <a:fld id="{CD683681-86C3-0D49-AC03-243C995073FD}" type="slidenum">
              <a:rPr lang="en-US" smtClean="0"/>
              <a:pPr/>
              <a:t>2</a:t>
            </a:fld>
            <a:endParaRPr lang="en-US" dirty="0"/>
          </a:p>
        </p:txBody>
      </p:sp>
      <p:sp>
        <p:nvSpPr>
          <p:cNvPr id="6" name="Content Placeholder 5">
            <a:extLst>
              <a:ext uri="{FF2B5EF4-FFF2-40B4-BE49-F238E27FC236}">
                <a16:creationId xmlns:a16="http://schemas.microsoft.com/office/drawing/2014/main" id="{3992FD81-5604-F848-A9D6-9F4A89029175}"/>
              </a:ext>
            </a:extLst>
          </p:cNvPr>
          <p:cNvSpPr>
            <a:spLocks noGrp="1"/>
          </p:cNvSpPr>
          <p:nvPr>
            <p:ph sz="half" idx="13"/>
          </p:nvPr>
        </p:nvSpPr>
        <p:spPr/>
        <p:txBody>
          <a:bodyPr/>
          <a:lstStyle/>
          <a:p>
            <a:pPr>
              <a:lnSpc>
                <a:spcPct val="100000"/>
              </a:lnSpc>
              <a:spcAft>
                <a:spcPts val="1600"/>
              </a:spcAft>
              <a:buAutoNum type="arabicPeriod"/>
            </a:pPr>
            <a:r>
              <a:rPr lang="en-US" sz="1800" b="1" dirty="0">
                <a:solidFill>
                  <a:srgbClr val="003763"/>
                </a:solidFill>
              </a:rPr>
              <a:t>Statutory Background of PAMA Sec. 216</a:t>
            </a:r>
          </a:p>
          <a:p>
            <a:pPr>
              <a:lnSpc>
                <a:spcPct val="100000"/>
              </a:lnSpc>
              <a:spcAft>
                <a:spcPts val="1600"/>
              </a:spcAft>
              <a:buAutoNum type="arabicPeriod"/>
            </a:pPr>
            <a:r>
              <a:rPr lang="en-US" sz="1800" b="1" dirty="0">
                <a:solidFill>
                  <a:srgbClr val="003763"/>
                </a:solidFill>
              </a:rPr>
              <a:t>How to Know Whether You Are Required to Report</a:t>
            </a:r>
          </a:p>
          <a:p>
            <a:pPr>
              <a:lnSpc>
                <a:spcPct val="100000"/>
              </a:lnSpc>
              <a:spcAft>
                <a:spcPts val="1600"/>
              </a:spcAft>
              <a:buAutoNum type="arabicPeriod"/>
            </a:pPr>
            <a:r>
              <a:rPr lang="en-US" sz="1800" b="1" dirty="0">
                <a:solidFill>
                  <a:srgbClr val="003763"/>
                </a:solidFill>
              </a:rPr>
              <a:t>How to Report</a:t>
            </a:r>
          </a:p>
        </p:txBody>
      </p:sp>
      <p:sp>
        <p:nvSpPr>
          <p:cNvPr id="4" name="Title 3">
            <a:extLst>
              <a:ext uri="{FF2B5EF4-FFF2-40B4-BE49-F238E27FC236}">
                <a16:creationId xmlns:a16="http://schemas.microsoft.com/office/drawing/2014/main" id="{64FFD473-56BC-0249-9DF5-4F964B484E45}"/>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3345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E9D415-81DD-444D-AE71-08BC95A9B61E}"/>
              </a:ext>
            </a:extLst>
          </p:cNvPr>
          <p:cNvSpPr>
            <a:spLocks noGrp="1"/>
          </p:cNvSpPr>
          <p:nvPr>
            <p:ph type="sldNum" sz="quarter" idx="12"/>
          </p:nvPr>
        </p:nvSpPr>
        <p:spPr/>
        <p:txBody>
          <a:bodyPr/>
          <a:lstStyle/>
          <a:p>
            <a:fld id="{CD683681-86C3-0D49-AC03-243C995073FD}" type="slidenum">
              <a:rPr lang="en-US" smtClean="0"/>
              <a:pPr/>
              <a:t>20</a:t>
            </a:fld>
            <a:endParaRPr lang="en-US" dirty="0"/>
          </a:p>
        </p:txBody>
      </p:sp>
      <p:sp>
        <p:nvSpPr>
          <p:cNvPr id="3" name="Content Placeholder 2">
            <a:extLst>
              <a:ext uri="{FF2B5EF4-FFF2-40B4-BE49-F238E27FC236}">
                <a16:creationId xmlns:a16="http://schemas.microsoft.com/office/drawing/2014/main" id="{56CC335F-AAC5-E042-957F-40B218C8F043}"/>
              </a:ext>
            </a:extLst>
          </p:cNvPr>
          <p:cNvSpPr>
            <a:spLocks noGrp="1"/>
          </p:cNvSpPr>
          <p:nvPr>
            <p:ph sz="half" idx="13"/>
          </p:nvPr>
        </p:nvSpPr>
        <p:spPr>
          <a:xfrm>
            <a:off x="451570" y="3891140"/>
            <a:ext cx="8192699" cy="2060398"/>
          </a:xfrm>
        </p:spPr>
        <p:txBody>
          <a:bodyPr/>
          <a:lstStyle/>
          <a:p>
            <a:pPr>
              <a:lnSpc>
                <a:spcPct val="100000"/>
              </a:lnSpc>
              <a:spcAft>
                <a:spcPts val="600"/>
              </a:spcAft>
            </a:pPr>
            <a:r>
              <a:rPr lang="en-US" spc="-20" dirty="0"/>
              <a:t>Rates that are reported are final payments received during the Data Collection Period</a:t>
            </a:r>
          </a:p>
          <a:p>
            <a:pPr>
              <a:lnSpc>
                <a:spcPct val="100000"/>
              </a:lnSpc>
              <a:spcAft>
                <a:spcPts val="600"/>
              </a:spcAft>
            </a:pPr>
            <a:r>
              <a:rPr lang="en-US" dirty="0"/>
              <a:t>Use the six months between the Data Collection Period and the Data Reporting Period to collect, review, organize, and validate the data that will be reported</a:t>
            </a:r>
          </a:p>
          <a:p>
            <a:pPr>
              <a:lnSpc>
                <a:spcPct val="100000"/>
              </a:lnSpc>
            </a:pPr>
            <a:r>
              <a:rPr lang="en-US" dirty="0"/>
              <a:t>Data Reporting can happen any time during the Data Reporting Period</a:t>
            </a:r>
          </a:p>
          <a:p>
            <a:pPr>
              <a:lnSpc>
                <a:spcPct val="100000"/>
              </a:lnSpc>
            </a:pPr>
            <a:endParaRPr lang="en-US" dirty="0">
              <a:solidFill>
                <a:srgbClr val="FF0000"/>
              </a:solidFill>
            </a:endParaRPr>
          </a:p>
        </p:txBody>
      </p:sp>
      <p:sp>
        <p:nvSpPr>
          <p:cNvPr id="4" name="Title 3">
            <a:extLst>
              <a:ext uri="{FF2B5EF4-FFF2-40B4-BE49-F238E27FC236}">
                <a16:creationId xmlns:a16="http://schemas.microsoft.com/office/drawing/2014/main" id="{BDC987AD-625A-CC4F-9923-76E2FCF1BDD9}"/>
              </a:ext>
            </a:extLst>
          </p:cNvPr>
          <p:cNvSpPr>
            <a:spLocks noGrp="1"/>
          </p:cNvSpPr>
          <p:nvPr>
            <p:ph type="title"/>
          </p:nvPr>
        </p:nvSpPr>
        <p:spPr/>
        <p:txBody>
          <a:bodyPr/>
          <a:lstStyle/>
          <a:p>
            <a:r>
              <a:rPr lang="en-US" dirty="0"/>
              <a:t>When does reporting happen?</a:t>
            </a:r>
          </a:p>
        </p:txBody>
      </p:sp>
      <p:graphicFrame>
        <p:nvGraphicFramePr>
          <p:cNvPr id="6" name="Content Placeholder 4">
            <a:extLst>
              <a:ext uri="{FF2B5EF4-FFF2-40B4-BE49-F238E27FC236}">
                <a16:creationId xmlns:a16="http://schemas.microsoft.com/office/drawing/2014/main" id="{4E1F2E4F-6785-A64E-8450-AFF5FF24B4B2}"/>
              </a:ext>
            </a:extLst>
          </p:cNvPr>
          <p:cNvGraphicFramePr>
            <a:graphicFrameLocks/>
          </p:cNvGraphicFramePr>
          <p:nvPr>
            <p:extLst>
              <p:ext uri="{D42A27DB-BD31-4B8C-83A1-F6EECF244321}">
                <p14:modId xmlns:p14="http://schemas.microsoft.com/office/powerpoint/2010/main" val="4135160465"/>
              </p:ext>
            </p:extLst>
          </p:nvPr>
        </p:nvGraphicFramePr>
        <p:xfrm>
          <a:off x="414669" y="1600200"/>
          <a:ext cx="8229601" cy="2014560"/>
        </p:xfrm>
        <a:graphic>
          <a:graphicData uri="http://schemas.openxmlformats.org/drawingml/2006/table">
            <a:tbl>
              <a:tblPr firstRow="1" bandRow="1">
                <a:tableStyleId>{7DF18680-E054-41AD-8BC1-D1AEF772440D}</a:tableStyleId>
              </a:tblPr>
              <a:tblGrid>
                <a:gridCol w="2273065">
                  <a:extLst>
                    <a:ext uri="{9D8B030D-6E8A-4147-A177-3AD203B41FA5}">
                      <a16:colId xmlns:a16="http://schemas.microsoft.com/office/drawing/2014/main" val="20000"/>
                    </a:ext>
                  </a:extLst>
                </a:gridCol>
                <a:gridCol w="2258402">
                  <a:extLst>
                    <a:ext uri="{9D8B030D-6E8A-4147-A177-3AD203B41FA5}">
                      <a16:colId xmlns:a16="http://schemas.microsoft.com/office/drawing/2014/main" val="20001"/>
                    </a:ext>
                  </a:extLst>
                </a:gridCol>
                <a:gridCol w="2324272">
                  <a:extLst>
                    <a:ext uri="{9D8B030D-6E8A-4147-A177-3AD203B41FA5}">
                      <a16:colId xmlns:a16="http://schemas.microsoft.com/office/drawing/2014/main" val="20002"/>
                    </a:ext>
                  </a:extLst>
                </a:gridCol>
                <a:gridCol w="1373862">
                  <a:extLst>
                    <a:ext uri="{9D8B030D-6E8A-4147-A177-3AD203B41FA5}">
                      <a16:colId xmlns:a16="http://schemas.microsoft.com/office/drawing/2014/main" val="20003"/>
                    </a:ext>
                  </a:extLst>
                </a:gridCol>
              </a:tblGrid>
              <a:tr h="603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Data Collection Period</a:t>
                      </a:r>
                    </a:p>
                    <a:p>
                      <a:endParaRPr lang="en-US" sz="1400" dirty="0"/>
                    </a:p>
                  </a:txBody>
                  <a:tcPr anchor="ctr">
                    <a:solidFill>
                      <a:schemeClr val="accent5"/>
                    </a:solidFill>
                  </a:tcPr>
                </a:tc>
                <a:tc>
                  <a:txBody>
                    <a:bodyPr/>
                    <a:lstStyle/>
                    <a:p>
                      <a:pPr algn="ctr"/>
                      <a:r>
                        <a:rPr lang="en-US" sz="1400" dirty="0"/>
                        <a:t>Review and </a:t>
                      </a:r>
                    </a:p>
                    <a:p>
                      <a:pPr algn="ctr"/>
                      <a:r>
                        <a:rPr lang="en-US" sz="1400" dirty="0"/>
                        <a:t>Validation Period</a:t>
                      </a:r>
                    </a:p>
                  </a:txBody>
                  <a:tcPr anchor="ctr">
                    <a:solidFill>
                      <a:schemeClr val="accent5"/>
                    </a:solidFill>
                  </a:tcPr>
                </a:tc>
                <a:tc>
                  <a:txBody>
                    <a:bodyPr/>
                    <a:lstStyle/>
                    <a:p>
                      <a:pPr algn="ctr"/>
                      <a:r>
                        <a:rPr lang="en-US" sz="1400" dirty="0"/>
                        <a:t>Data Reporting Period</a:t>
                      </a:r>
                    </a:p>
                  </a:txBody>
                  <a:tcPr anchor="ctr">
                    <a:solidFill>
                      <a:schemeClr val="accent5"/>
                    </a:solidFill>
                  </a:tcPr>
                </a:tc>
                <a:tc>
                  <a:txBody>
                    <a:bodyPr/>
                    <a:lstStyle/>
                    <a:p>
                      <a:pPr algn="ctr"/>
                      <a:r>
                        <a:rPr lang="en-US" sz="1400" dirty="0"/>
                        <a:t>Used for CLFS Rate Years</a:t>
                      </a:r>
                    </a:p>
                  </a:txBody>
                  <a:tcPr anchor="ctr">
                    <a:solidFill>
                      <a:schemeClr val="accent5"/>
                    </a:solidFill>
                  </a:tcPr>
                </a:tc>
                <a:extLst>
                  <a:ext uri="{0D108BD9-81ED-4DB2-BD59-A6C34878D82A}">
                    <a16:rowId xmlns:a16="http://schemas.microsoft.com/office/drawing/2014/main" val="10000"/>
                  </a:ext>
                </a:extLst>
              </a:tr>
              <a:tr h="431622">
                <a:tc>
                  <a:txBody>
                    <a:bodyPr/>
                    <a:lstStyle/>
                    <a:p>
                      <a:pPr algn="ctr"/>
                      <a:r>
                        <a:rPr lang="en-US" sz="1400" dirty="0">
                          <a:solidFill>
                            <a:schemeClr val="tx2"/>
                          </a:solidFill>
                        </a:rPr>
                        <a:t>Jan. 1 – Jun. 30, 2019</a:t>
                      </a:r>
                    </a:p>
                  </a:txBody>
                  <a:tcPr anchor="ctr"/>
                </a:tc>
                <a:tc>
                  <a:txBody>
                    <a:bodyPr/>
                    <a:lstStyle/>
                    <a:p>
                      <a:pPr algn="ctr"/>
                      <a:r>
                        <a:rPr lang="en-US" sz="1400" dirty="0">
                          <a:solidFill>
                            <a:schemeClr val="tx2"/>
                          </a:solidFill>
                        </a:rPr>
                        <a:t>Jul. 1 – Dec. 31, 2019</a:t>
                      </a:r>
                    </a:p>
                  </a:txBody>
                  <a:tcPr anchor="ctr"/>
                </a:tc>
                <a:tc>
                  <a:txBody>
                    <a:bodyPr/>
                    <a:lstStyle/>
                    <a:p>
                      <a:pPr algn="ctr"/>
                      <a:r>
                        <a:rPr lang="en-US" sz="1400" dirty="0">
                          <a:solidFill>
                            <a:schemeClr val="tx2"/>
                          </a:solidFill>
                        </a:rPr>
                        <a:t>Jan. 1 – Mar. 31, 2021</a:t>
                      </a:r>
                    </a:p>
                  </a:txBody>
                  <a:tcPr anchor="ctr"/>
                </a:tc>
                <a:tc>
                  <a:txBody>
                    <a:bodyPr/>
                    <a:lstStyle/>
                    <a:p>
                      <a:pPr algn="ctr"/>
                      <a:r>
                        <a:rPr lang="en-US" sz="1400" dirty="0">
                          <a:solidFill>
                            <a:schemeClr val="tx2"/>
                          </a:solidFill>
                        </a:rPr>
                        <a:t>2022 – 2024</a:t>
                      </a:r>
                    </a:p>
                  </a:txBody>
                  <a:tcPr anchor="ctr"/>
                </a:tc>
                <a:extLst>
                  <a:ext uri="{0D108BD9-81ED-4DB2-BD59-A6C34878D82A}">
                    <a16:rowId xmlns:a16="http://schemas.microsoft.com/office/drawing/2014/main" val="10001"/>
                  </a:ext>
                </a:extLst>
              </a:tr>
              <a:tr h="851418">
                <a:tc>
                  <a:txBody>
                    <a:bodyPr/>
                    <a:lstStyle/>
                    <a:p>
                      <a:pPr algn="ctr"/>
                      <a:r>
                        <a:rPr lang="en-US" sz="1400" dirty="0">
                          <a:solidFill>
                            <a:schemeClr val="tx2"/>
                          </a:solidFill>
                        </a:rPr>
                        <a:t>Continues every third subsequent calendar year</a:t>
                      </a:r>
                    </a:p>
                  </a:txBody>
                  <a:tcPr anchor="ctr"/>
                </a:tc>
                <a:tc>
                  <a:txBody>
                    <a:bodyPr/>
                    <a:lstStyle/>
                    <a:p>
                      <a:pPr algn="ctr"/>
                      <a:r>
                        <a:rPr lang="en-US" sz="1400" dirty="0">
                          <a:solidFill>
                            <a:schemeClr val="tx2"/>
                          </a:solidFill>
                        </a:rPr>
                        <a:t>Continues</a:t>
                      </a:r>
                      <a:r>
                        <a:rPr lang="en-US" sz="1400" baseline="0" dirty="0">
                          <a:solidFill>
                            <a:schemeClr val="tx2"/>
                          </a:solidFill>
                        </a:rPr>
                        <a:t> every third subsequent calendar year</a:t>
                      </a:r>
                      <a:endParaRPr lang="en-US" sz="1400" dirty="0">
                        <a:solidFill>
                          <a:schemeClr val="tx2"/>
                        </a:solidFill>
                      </a:endParaRPr>
                    </a:p>
                  </a:txBody>
                  <a:tcPr anchor="ctr"/>
                </a:tc>
                <a:tc>
                  <a:txBody>
                    <a:bodyPr/>
                    <a:lstStyle/>
                    <a:p>
                      <a:pPr algn="ctr"/>
                      <a:r>
                        <a:rPr lang="en-US" sz="1400" dirty="0">
                          <a:solidFill>
                            <a:schemeClr val="tx2"/>
                          </a:solidFill>
                        </a:rPr>
                        <a:t>Continues every third subsequent calendar year</a:t>
                      </a:r>
                    </a:p>
                  </a:txBody>
                  <a:tcPr anchor="ctr"/>
                </a:tc>
                <a:tc>
                  <a:txBody>
                    <a:bodyPr/>
                    <a:lstStyle/>
                    <a:p>
                      <a:pPr algn="ctr"/>
                      <a:r>
                        <a:rPr lang="en-US" sz="1400" dirty="0">
                          <a:solidFill>
                            <a:schemeClr val="tx2"/>
                          </a:solidFill>
                        </a:rPr>
                        <a:t>New CLFS rate every three years</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77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56E18-ED5F-4B40-A768-99532C613E2F}"/>
              </a:ext>
            </a:extLst>
          </p:cNvPr>
          <p:cNvSpPr>
            <a:spLocks noGrp="1"/>
          </p:cNvSpPr>
          <p:nvPr>
            <p:ph type="sldNum" sz="quarter" idx="12"/>
          </p:nvPr>
        </p:nvSpPr>
        <p:spPr/>
        <p:txBody>
          <a:bodyPr/>
          <a:lstStyle/>
          <a:p>
            <a:fld id="{CD683681-86C3-0D49-AC03-243C995073FD}" type="slidenum">
              <a:rPr lang="en-US" smtClean="0"/>
              <a:pPr/>
              <a:t>21</a:t>
            </a:fld>
            <a:endParaRPr lang="en-US" dirty="0"/>
          </a:p>
        </p:txBody>
      </p:sp>
      <p:sp>
        <p:nvSpPr>
          <p:cNvPr id="3" name="Content Placeholder 2">
            <a:extLst>
              <a:ext uri="{FF2B5EF4-FFF2-40B4-BE49-F238E27FC236}">
                <a16:creationId xmlns:a16="http://schemas.microsoft.com/office/drawing/2014/main" id="{A002B407-6232-4145-95DB-4AFAAD45B1CF}"/>
              </a:ext>
            </a:extLst>
          </p:cNvPr>
          <p:cNvSpPr>
            <a:spLocks noGrp="1"/>
          </p:cNvSpPr>
          <p:nvPr>
            <p:ph sz="half" idx="13"/>
          </p:nvPr>
        </p:nvSpPr>
        <p:spPr/>
        <p:txBody>
          <a:bodyPr/>
          <a:lstStyle/>
          <a:p>
            <a:pPr>
              <a:lnSpc>
                <a:spcPct val="100000"/>
              </a:lnSpc>
              <a:spcAft>
                <a:spcPts val="600"/>
              </a:spcAft>
            </a:pPr>
            <a:r>
              <a:rPr lang="en-US" dirty="0"/>
              <a:t>The </a:t>
            </a:r>
            <a:r>
              <a:rPr lang="en-US" b="1" dirty="0">
                <a:solidFill>
                  <a:srgbClr val="0080BB"/>
                </a:solidFill>
              </a:rPr>
              <a:t>reporting entity </a:t>
            </a:r>
            <a:r>
              <a:rPr lang="en-US" dirty="0"/>
              <a:t>is the TIN-level entity that reports for all component </a:t>
            </a:r>
            <a:br>
              <a:rPr lang="en-US" dirty="0"/>
            </a:br>
            <a:r>
              <a:rPr lang="en-US" dirty="0"/>
              <a:t>applicable laboratories.</a:t>
            </a:r>
          </a:p>
          <a:p>
            <a:pPr>
              <a:lnSpc>
                <a:spcPct val="100000"/>
              </a:lnSpc>
              <a:spcBef>
                <a:spcPts val="0"/>
              </a:spcBef>
              <a:spcAft>
                <a:spcPts val="600"/>
              </a:spcAft>
            </a:pPr>
            <a:r>
              <a:rPr lang="en-US" dirty="0"/>
              <a:t>The reporting entity and the applicable laboratory may be the same entity.</a:t>
            </a:r>
            <a:endParaRPr lang="en-US" sz="1800" dirty="0"/>
          </a:p>
          <a:p>
            <a:pPr marL="0" indent="0">
              <a:lnSpc>
                <a:spcPct val="100000"/>
              </a:lnSpc>
              <a:spcBef>
                <a:spcPts val="800"/>
              </a:spcBef>
              <a:spcAft>
                <a:spcPts val="600"/>
              </a:spcAft>
              <a:buNone/>
            </a:pPr>
            <a:r>
              <a:rPr lang="en-US" b="1" dirty="0"/>
              <a:t>Examples:</a:t>
            </a:r>
          </a:p>
          <a:p>
            <a:pPr marL="228600" lvl="2">
              <a:lnSpc>
                <a:spcPct val="100000"/>
              </a:lnSpc>
              <a:spcBef>
                <a:spcPts val="0"/>
              </a:spcBef>
              <a:spcAft>
                <a:spcPts val="800"/>
              </a:spcAft>
            </a:pPr>
            <a:r>
              <a:rPr lang="en-US" sz="1300" dirty="0"/>
              <a:t>A TIN-level entity reports on behalf of its five laboratories, each with their own NPIs and each that qualify as applicable laboratories. The TIN-level entity reports separately on behalf of five applicable laboratories.</a:t>
            </a:r>
          </a:p>
          <a:p>
            <a:pPr marL="228600" lvl="2">
              <a:lnSpc>
                <a:spcPct val="100000"/>
              </a:lnSpc>
              <a:spcBef>
                <a:spcPts val="0"/>
              </a:spcBef>
              <a:spcAft>
                <a:spcPts val="800"/>
              </a:spcAft>
            </a:pPr>
            <a:r>
              <a:rPr lang="en-US" sz="1300" dirty="0"/>
              <a:t>A TIN-level entity consists of five laboratories, each with their own NPIs but only three of which qualify as applicable laboratories; it reports on behalf of the three that are applicable laboratories.</a:t>
            </a:r>
          </a:p>
          <a:p>
            <a:pPr marL="228600" lvl="2">
              <a:lnSpc>
                <a:spcPct val="100000"/>
              </a:lnSpc>
              <a:spcBef>
                <a:spcPts val="0"/>
              </a:spcBef>
              <a:spcAft>
                <a:spcPts val="800"/>
              </a:spcAft>
            </a:pPr>
            <a:r>
              <a:rPr lang="en-US" sz="1300" dirty="0"/>
              <a:t>A TIN-level entity consists of five laboratories that all bill under one NPI and that collectively qualify as an applicable laboratory; the TIN-level entity reports applicable information for one applicable laboratory, consisting of all laboratories associated with the NPI.</a:t>
            </a:r>
          </a:p>
          <a:p>
            <a:pPr marL="228600" lvl="2">
              <a:lnSpc>
                <a:spcPct val="100000"/>
              </a:lnSpc>
              <a:spcBef>
                <a:spcPts val="0"/>
              </a:spcBef>
              <a:spcAft>
                <a:spcPts val="800"/>
              </a:spcAft>
            </a:pPr>
            <a:r>
              <a:rPr lang="en-US" sz="1300" dirty="0"/>
              <a:t>A TIN-level entity includes one hospital outreach laboratory that qualifies as an applicable laboratory; the TIN-level entity reports applicable information attributable to the hospital outreach laboratory only.</a:t>
            </a:r>
          </a:p>
          <a:p>
            <a:pPr marL="228600" lvl="2">
              <a:lnSpc>
                <a:spcPct val="100000"/>
              </a:lnSpc>
              <a:spcBef>
                <a:spcPts val="0"/>
              </a:spcBef>
              <a:spcAft>
                <a:spcPts val="800"/>
              </a:spcAft>
            </a:pPr>
            <a:r>
              <a:rPr lang="en-US" sz="1300" spc="-10" dirty="0"/>
              <a:t>A TIN-level entity includes two laboratories that use the hospital’s NPI (collectively they qualify as an applicable laboratory) and one laboratory that uses its own NPI to bill for non-hospital patients and qualifies as an applicable laboratory. The TIN-level entity reports on behalf of two applicable laboratories: (1) the labs that bill under the hospital’s NPI, and (2) the lab that bills under its own NPI.</a:t>
            </a:r>
          </a:p>
          <a:p>
            <a:pPr marL="0" indent="0">
              <a:buNone/>
            </a:pPr>
            <a:endParaRPr lang="en-US" dirty="0">
              <a:solidFill>
                <a:srgbClr val="FF0000"/>
              </a:solidFill>
            </a:endParaRPr>
          </a:p>
        </p:txBody>
      </p:sp>
      <p:sp>
        <p:nvSpPr>
          <p:cNvPr id="4" name="Title 3">
            <a:extLst>
              <a:ext uri="{FF2B5EF4-FFF2-40B4-BE49-F238E27FC236}">
                <a16:creationId xmlns:a16="http://schemas.microsoft.com/office/drawing/2014/main" id="{E45AE97F-F44E-354A-8012-B841D0B8AA7B}"/>
              </a:ext>
            </a:extLst>
          </p:cNvPr>
          <p:cNvSpPr>
            <a:spLocks noGrp="1"/>
          </p:cNvSpPr>
          <p:nvPr>
            <p:ph type="title"/>
          </p:nvPr>
        </p:nvSpPr>
        <p:spPr/>
        <p:txBody>
          <a:bodyPr/>
          <a:lstStyle/>
          <a:p>
            <a:r>
              <a:rPr lang="en-US" dirty="0"/>
              <a:t>How is reporting done?</a:t>
            </a:r>
          </a:p>
        </p:txBody>
      </p:sp>
    </p:spTree>
    <p:extLst>
      <p:ext uri="{BB962C8B-B14F-4D97-AF65-F5344CB8AC3E}">
        <p14:creationId xmlns:p14="http://schemas.microsoft.com/office/powerpoint/2010/main" val="289593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13220-3507-ED41-9697-8211A5634302}"/>
              </a:ext>
            </a:extLst>
          </p:cNvPr>
          <p:cNvSpPr>
            <a:spLocks noGrp="1"/>
          </p:cNvSpPr>
          <p:nvPr>
            <p:ph type="sldNum" sz="quarter" idx="12"/>
          </p:nvPr>
        </p:nvSpPr>
        <p:spPr/>
        <p:txBody>
          <a:bodyPr/>
          <a:lstStyle/>
          <a:p>
            <a:fld id="{CD683681-86C3-0D49-AC03-243C995073FD}" type="slidenum">
              <a:rPr lang="en-US" smtClean="0"/>
              <a:pPr/>
              <a:t>22</a:t>
            </a:fld>
            <a:endParaRPr lang="en-US" dirty="0"/>
          </a:p>
        </p:txBody>
      </p:sp>
      <p:sp>
        <p:nvSpPr>
          <p:cNvPr id="3" name="Content Placeholder 2">
            <a:extLst>
              <a:ext uri="{FF2B5EF4-FFF2-40B4-BE49-F238E27FC236}">
                <a16:creationId xmlns:a16="http://schemas.microsoft.com/office/drawing/2014/main" id="{19E4E5F6-AC44-624E-A8DC-DC1D5C893691}"/>
              </a:ext>
            </a:extLst>
          </p:cNvPr>
          <p:cNvSpPr>
            <a:spLocks noGrp="1"/>
          </p:cNvSpPr>
          <p:nvPr>
            <p:ph sz="half" idx="13"/>
          </p:nvPr>
        </p:nvSpPr>
        <p:spPr/>
        <p:txBody>
          <a:bodyPr/>
          <a:lstStyle/>
          <a:p>
            <a:pPr>
              <a:lnSpc>
                <a:spcPct val="100000"/>
              </a:lnSpc>
              <a:spcAft>
                <a:spcPts val="600"/>
              </a:spcAft>
            </a:pPr>
            <a:r>
              <a:rPr lang="en-US" dirty="0"/>
              <a:t>The reporting entity must </a:t>
            </a:r>
            <a:r>
              <a:rPr lang="en-US" b="1" dirty="0">
                <a:solidFill>
                  <a:srgbClr val="0080BB"/>
                </a:solidFill>
              </a:rPr>
              <a:t>ensure accurate collection and reporting </a:t>
            </a:r>
            <a:r>
              <a:rPr lang="en-US" dirty="0"/>
              <a:t>of applicable information on behalf of its applicable laboratories.</a:t>
            </a:r>
          </a:p>
          <a:p>
            <a:pPr marL="640080" lvl="1">
              <a:lnSpc>
                <a:spcPct val="100000"/>
              </a:lnSpc>
              <a:spcBef>
                <a:spcPts val="1000"/>
              </a:spcBef>
              <a:spcAft>
                <a:spcPts val="600"/>
              </a:spcAft>
            </a:pPr>
            <a:r>
              <a:rPr lang="en-US" dirty="0"/>
              <a:t>The </a:t>
            </a:r>
            <a:r>
              <a:rPr lang="en-US" b="1" dirty="0">
                <a:solidFill>
                  <a:srgbClr val="0080BB"/>
                </a:solidFill>
              </a:rPr>
              <a:t>President, CEO, or CFO of a reporting entity</a:t>
            </a:r>
            <a:r>
              <a:rPr lang="en-US" dirty="0">
                <a:solidFill>
                  <a:schemeClr val="accent5">
                    <a:lumMod val="75000"/>
                  </a:schemeClr>
                </a:solidFill>
              </a:rPr>
              <a:t>, </a:t>
            </a:r>
            <a:r>
              <a:rPr lang="en-US" dirty="0"/>
              <a:t>or an individual who has been delegated authority to sign for, and who reports directly to, such an officer, has to </a:t>
            </a:r>
            <a:r>
              <a:rPr lang="en-US" b="1" dirty="0">
                <a:solidFill>
                  <a:srgbClr val="0080BB"/>
                </a:solidFill>
              </a:rPr>
              <a:t>certify the accuracy and completeness </a:t>
            </a:r>
            <a:r>
              <a:rPr lang="en-US" dirty="0"/>
              <a:t>of the data reported.</a:t>
            </a:r>
          </a:p>
          <a:p>
            <a:pPr>
              <a:lnSpc>
                <a:spcPct val="100000"/>
              </a:lnSpc>
              <a:spcAft>
                <a:spcPts val="600"/>
              </a:spcAft>
            </a:pPr>
            <a:r>
              <a:rPr lang="en-US" b="1" dirty="0">
                <a:solidFill>
                  <a:srgbClr val="0080BB"/>
                </a:solidFill>
              </a:rPr>
              <a:t>Voluntary</a:t>
            </a:r>
            <a:r>
              <a:rPr lang="en-US" b="1" dirty="0">
                <a:solidFill>
                  <a:srgbClr val="0000CC"/>
                </a:solidFill>
              </a:rPr>
              <a:t> </a:t>
            </a:r>
            <a:r>
              <a:rPr lang="en-US" dirty="0"/>
              <a:t>reporting is </a:t>
            </a:r>
            <a:r>
              <a:rPr lang="en-US" b="1" dirty="0">
                <a:solidFill>
                  <a:srgbClr val="0080BB"/>
                </a:solidFill>
              </a:rPr>
              <a:t>not permitted</a:t>
            </a:r>
            <a:r>
              <a:rPr lang="en-US" dirty="0"/>
              <a:t>.</a:t>
            </a:r>
          </a:p>
          <a:p>
            <a:pPr marL="640080" lvl="1">
              <a:lnSpc>
                <a:spcPct val="100000"/>
              </a:lnSpc>
              <a:spcBef>
                <a:spcPts val="1000"/>
              </a:spcBef>
              <a:spcAft>
                <a:spcPts val="600"/>
              </a:spcAft>
            </a:pPr>
            <a:r>
              <a:rPr lang="en-US" dirty="0"/>
              <a:t>Not an applicable laboratory? Don’t report.</a:t>
            </a:r>
          </a:p>
          <a:p>
            <a:pPr>
              <a:lnSpc>
                <a:spcPct val="100000"/>
              </a:lnSpc>
              <a:spcAft>
                <a:spcPts val="600"/>
              </a:spcAft>
            </a:pPr>
            <a:r>
              <a:rPr lang="en-US" b="1" dirty="0">
                <a:solidFill>
                  <a:srgbClr val="0080BB"/>
                </a:solidFill>
              </a:rPr>
              <a:t>Reporting</a:t>
            </a:r>
            <a:r>
              <a:rPr lang="en-US" dirty="0"/>
              <a:t> applicable information is </a:t>
            </a:r>
            <a:r>
              <a:rPr lang="en-US" b="1" dirty="0">
                <a:solidFill>
                  <a:srgbClr val="0080BB"/>
                </a:solidFill>
              </a:rPr>
              <a:t>not discretionary</a:t>
            </a:r>
            <a:r>
              <a:rPr lang="en-US" dirty="0"/>
              <a:t>.</a:t>
            </a:r>
          </a:p>
          <a:p>
            <a:pPr marL="640080" lvl="1">
              <a:lnSpc>
                <a:spcPct val="100000"/>
              </a:lnSpc>
              <a:spcBef>
                <a:spcPts val="1000"/>
              </a:spcBef>
              <a:spcAft>
                <a:spcPts val="600"/>
              </a:spcAft>
            </a:pPr>
            <a:r>
              <a:rPr lang="en-US" dirty="0"/>
              <a:t>An applicable laboratory? Report.</a:t>
            </a:r>
          </a:p>
          <a:p>
            <a:pPr marL="640080" lvl="1">
              <a:lnSpc>
                <a:spcPct val="100000"/>
              </a:lnSpc>
              <a:spcBef>
                <a:spcPts val="1000"/>
              </a:spcBef>
              <a:spcAft>
                <a:spcPts val="600"/>
              </a:spcAft>
            </a:pPr>
            <a:r>
              <a:rPr lang="en-US" dirty="0"/>
              <a:t>And report </a:t>
            </a:r>
            <a:r>
              <a:rPr lang="en-US" u="sng" dirty="0"/>
              <a:t>all</a:t>
            </a:r>
            <a:r>
              <a:rPr lang="en-US" dirty="0"/>
              <a:t> data that qualifies as applicable information.      </a:t>
            </a:r>
          </a:p>
          <a:p>
            <a:pPr>
              <a:lnSpc>
                <a:spcPct val="100000"/>
              </a:lnSpc>
              <a:spcAft>
                <a:spcPts val="600"/>
              </a:spcAft>
            </a:pPr>
            <a:r>
              <a:rPr lang="en-US" dirty="0"/>
              <a:t>The Secretary may impose a </a:t>
            </a:r>
            <a:r>
              <a:rPr lang="en-US" b="1" dirty="0">
                <a:solidFill>
                  <a:srgbClr val="0080BB"/>
                </a:solidFill>
              </a:rPr>
              <a:t>Civil Monetary Penalty </a:t>
            </a:r>
            <a:r>
              <a:rPr lang="en-US" dirty="0"/>
              <a:t>of up to $10,000 per day for </a:t>
            </a:r>
            <a:r>
              <a:rPr lang="en-US" b="1" dirty="0">
                <a:solidFill>
                  <a:srgbClr val="0080BB"/>
                </a:solidFill>
              </a:rPr>
              <a:t>each misrepresentation or omission </a:t>
            </a:r>
            <a:r>
              <a:rPr lang="en-US" dirty="0"/>
              <a:t>in reporting applicable information.        </a:t>
            </a:r>
          </a:p>
        </p:txBody>
      </p:sp>
      <p:sp>
        <p:nvSpPr>
          <p:cNvPr id="4" name="Title 3">
            <a:extLst>
              <a:ext uri="{FF2B5EF4-FFF2-40B4-BE49-F238E27FC236}">
                <a16:creationId xmlns:a16="http://schemas.microsoft.com/office/drawing/2014/main" id="{D4DC706A-FD6C-D048-9612-30656B4BA7A5}"/>
              </a:ext>
            </a:extLst>
          </p:cNvPr>
          <p:cNvSpPr>
            <a:spLocks noGrp="1"/>
          </p:cNvSpPr>
          <p:nvPr>
            <p:ph type="title"/>
          </p:nvPr>
        </p:nvSpPr>
        <p:spPr/>
        <p:txBody>
          <a:bodyPr/>
          <a:lstStyle/>
          <a:p>
            <a:r>
              <a:rPr lang="en-US" dirty="0"/>
              <a:t>More on reporting…</a:t>
            </a:r>
          </a:p>
        </p:txBody>
      </p:sp>
    </p:spTree>
    <p:extLst>
      <p:ext uri="{BB962C8B-B14F-4D97-AF65-F5344CB8AC3E}">
        <p14:creationId xmlns:p14="http://schemas.microsoft.com/office/powerpoint/2010/main" val="2418301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F7AA8C-FE57-1641-B5B7-AC531346F2A5}"/>
              </a:ext>
            </a:extLst>
          </p:cNvPr>
          <p:cNvSpPr>
            <a:spLocks noGrp="1"/>
          </p:cNvSpPr>
          <p:nvPr>
            <p:ph type="sldNum" sz="quarter" idx="12"/>
          </p:nvPr>
        </p:nvSpPr>
        <p:spPr/>
        <p:txBody>
          <a:bodyPr/>
          <a:lstStyle/>
          <a:p>
            <a:fld id="{CD683681-86C3-0D49-AC03-243C995073FD}" type="slidenum">
              <a:rPr lang="en-US" smtClean="0"/>
              <a:pPr/>
              <a:t>23</a:t>
            </a:fld>
            <a:endParaRPr lang="en-US" dirty="0"/>
          </a:p>
        </p:txBody>
      </p:sp>
      <p:sp>
        <p:nvSpPr>
          <p:cNvPr id="3" name="Content Placeholder 2">
            <a:extLst>
              <a:ext uri="{FF2B5EF4-FFF2-40B4-BE49-F238E27FC236}">
                <a16:creationId xmlns:a16="http://schemas.microsoft.com/office/drawing/2014/main" id="{ECFCC9E7-9168-414D-ABA0-D170E2E1D86B}"/>
              </a:ext>
            </a:extLst>
          </p:cNvPr>
          <p:cNvSpPr>
            <a:spLocks noGrp="1"/>
          </p:cNvSpPr>
          <p:nvPr>
            <p:ph sz="half" idx="13"/>
          </p:nvPr>
        </p:nvSpPr>
        <p:spPr>
          <a:xfrm>
            <a:off x="451570" y="1600200"/>
            <a:ext cx="8192699" cy="4351338"/>
          </a:xfrm>
        </p:spPr>
        <p:txBody>
          <a:bodyPr/>
          <a:lstStyle/>
          <a:p>
            <a:pPr>
              <a:lnSpc>
                <a:spcPct val="100000"/>
              </a:lnSpc>
              <a:spcAft>
                <a:spcPts val="600"/>
              </a:spcAft>
            </a:pPr>
            <a:r>
              <a:rPr lang="en-US" dirty="0"/>
              <a:t>For each TIN-level “applicable lab” that will be reporting data in this data reporting period,</a:t>
            </a:r>
            <a:r>
              <a:rPr lang="en-US" dirty="0">
                <a:solidFill>
                  <a:schemeClr val="accent5">
                    <a:lumMod val="75000"/>
                  </a:schemeClr>
                </a:solidFill>
              </a:rPr>
              <a:t> </a:t>
            </a:r>
            <a:r>
              <a:rPr lang="en-US" b="1" dirty="0">
                <a:solidFill>
                  <a:srgbClr val="0080BB"/>
                </a:solidFill>
              </a:rPr>
              <a:t>a CLFS Submitter and a CLFS Certifier must register </a:t>
            </a:r>
            <a:r>
              <a:rPr lang="en-US" dirty="0"/>
              <a:t>for an account in the CMS Enterprise Portal: </a:t>
            </a:r>
            <a:r>
              <a:rPr lang="en-US" sz="1200" dirty="0">
                <a:solidFill>
                  <a:schemeClr val="accent5"/>
                </a:solidFill>
                <a:hlinkClick r:id="rId2">
                  <a:extLst>
                    <a:ext uri="{A12FA001-AC4F-418D-AE19-62706E023703}">
                      <ahyp:hlinkClr xmlns:ahyp="http://schemas.microsoft.com/office/drawing/2018/hyperlinkcolor" val="tx"/>
                    </a:ext>
                  </a:extLst>
                </a:hlinkClick>
              </a:rPr>
              <a:t>https://portal.cms.gov</a:t>
            </a:r>
            <a:r>
              <a:rPr lang="en-US" sz="1200" dirty="0">
                <a:solidFill>
                  <a:schemeClr val="accent5"/>
                </a:solidFill>
              </a:rPr>
              <a:t> </a:t>
            </a:r>
          </a:p>
          <a:p>
            <a:pPr marL="640080" lvl="1">
              <a:lnSpc>
                <a:spcPct val="100000"/>
              </a:lnSpc>
              <a:spcBef>
                <a:spcPts val="1000"/>
              </a:spcBef>
              <a:spcAft>
                <a:spcPts val="600"/>
              </a:spcAft>
            </a:pPr>
            <a:r>
              <a:rPr lang="en-US" dirty="0"/>
              <a:t>Submitter and Certifier cannot be the same person for a TIN-level entity</a:t>
            </a:r>
          </a:p>
          <a:p>
            <a:pPr marL="640080" lvl="1">
              <a:lnSpc>
                <a:spcPct val="100000"/>
              </a:lnSpc>
              <a:spcBef>
                <a:spcPts val="1000"/>
              </a:spcBef>
              <a:spcAft>
                <a:spcPts val="600"/>
              </a:spcAft>
            </a:pPr>
            <a:r>
              <a:rPr lang="en-US" dirty="0"/>
              <a:t>Same person can act as a Submitter for more than one TIN-level entity, and same person can act as a Certifier for more than one TIN-level entity</a:t>
            </a:r>
          </a:p>
          <a:p>
            <a:pPr>
              <a:lnSpc>
                <a:spcPct val="100000"/>
              </a:lnSpc>
              <a:spcAft>
                <a:spcPts val="600"/>
              </a:spcAft>
            </a:pPr>
            <a:r>
              <a:rPr lang="en-US" dirty="0"/>
              <a:t>After registration, must </a:t>
            </a:r>
            <a:r>
              <a:rPr lang="en-US" b="1" dirty="0">
                <a:solidFill>
                  <a:srgbClr val="0080BB"/>
                </a:solidFill>
              </a:rPr>
              <a:t>request access to the CLFS Data Collection System </a:t>
            </a:r>
            <a:r>
              <a:rPr lang="en-US" dirty="0"/>
              <a:t>(one of many reporting systems in the CMS Enterprise Portal)</a:t>
            </a:r>
          </a:p>
          <a:p>
            <a:pPr marL="640080" lvl="1">
              <a:lnSpc>
                <a:spcPct val="100000"/>
              </a:lnSpc>
              <a:spcBef>
                <a:spcPts val="1000"/>
              </a:spcBef>
              <a:spcAft>
                <a:spcPts val="600"/>
              </a:spcAft>
            </a:pPr>
            <a:r>
              <a:rPr lang="en-US" dirty="0"/>
              <a:t>Involves a “soft credit check” to verify identity</a:t>
            </a:r>
          </a:p>
          <a:p>
            <a:pPr marL="640080" lvl="1">
              <a:lnSpc>
                <a:spcPct val="100000"/>
              </a:lnSpc>
              <a:spcBef>
                <a:spcPts val="1000"/>
              </a:spcBef>
              <a:spcAft>
                <a:spcPts val="600"/>
              </a:spcAft>
            </a:pPr>
            <a:r>
              <a:rPr lang="en-US" dirty="0"/>
              <a:t>Approval may take up to 72 hours</a:t>
            </a:r>
          </a:p>
          <a:p>
            <a:pPr>
              <a:lnSpc>
                <a:spcPct val="100000"/>
              </a:lnSpc>
              <a:spcAft>
                <a:spcPts val="600"/>
              </a:spcAft>
            </a:pPr>
            <a:r>
              <a:rPr lang="en-US" dirty="0"/>
              <a:t>Registration is a multi-step process and a registration has to be approved before data can be submitted – </a:t>
            </a:r>
            <a:r>
              <a:rPr lang="en-US" b="1" dirty="0">
                <a:solidFill>
                  <a:srgbClr val="0080BB"/>
                </a:solidFill>
              </a:rPr>
              <a:t>do not wait until the last minute to register</a:t>
            </a:r>
            <a:r>
              <a:rPr lang="en-US" dirty="0"/>
              <a:t>!</a:t>
            </a:r>
          </a:p>
          <a:p>
            <a:pPr marL="457200" lvl="1" indent="0">
              <a:buNone/>
            </a:pPr>
            <a:endParaRPr lang="en-US" dirty="0"/>
          </a:p>
        </p:txBody>
      </p:sp>
      <p:sp>
        <p:nvSpPr>
          <p:cNvPr id="4" name="Title 3">
            <a:extLst>
              <a:ext uri="{FF2B5EF4-FFF2-40B4-BE49-F238E27FC236}">
                <a16:creationId xmlns:a16="http://schemas.microsoft.com/office/drawing/2014/main" id="{1FA374D0-033A-7D44-AD22-3D63F02C38DF}"/>
              </a:ext>
            </a:extLst>
          </p:cNvPr>
          <p:cNvSpPr>
            <a:spLocks noGrp="1"/>
          </p:cNvSpPr>
          <p:nvPr>
            <p:ph type="title"/>
          </p:nvPr>
        </p:nvSpPr>
        <p:spPr/>
        <p:txBody>
          <a:bodyPr/>
          <a:lstStyle/>
          <a:p>
            <a:r>
              <a:rPr lang="en-US" dirty="0"/>
              <a:t>Registration for Clinical </a:t>
            </a:r>
            <a:br>
              <a:rPr lang="en-US" dirty="0"/>
            </a:br>
            <a:r>
              <a:rPr lang="en-US" dirty="0"/>
              <a:t>Laboratory Data System</a:t>
            </a:r>
          </a:p>
        </p:txBody>
      </p:sp>
    </p:spTree>
    <p:extLst>
      <p:ext uri="{BB962C8B-B14F-4D97-AF65-F5344CB8AC3E}">
        <p14:creationId xmlns:p14="http://schemas.microsoft.com/office/powerpoint/2010/main" val="736739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AE31A-80BF-884F-9001-C3570A45237A}"/>
              </a:ext>
            </a:extLst>
          </p:cNvPr>
          <p:cNvSpPr>
            <a:spLocks noGrp="1"/>
          </p:cNvSpPr>
          <p:nvPr>
            <p:ph type="sldNum" sz="quarter" idx="12"/>
          </p:nvPr>
        </p:nvSpPr>
        <p:spPr/>
        <p:txBody>
          <a:bodyPr/>
          <a:lstStyle/>
          <a:p>
            <a:fld id="{CD683681-86C3-0D49-AC03-243C995073FD}" type="slidenum">
              <a:rPr lang="en-US" smtClean="0"/>
              <a:pPr/>
              <a:t>24</a:t>
            </a:fld>
            <a:endParaRPr lang="en-US" dirty="0"/>
          </a:p>
        </p:txBody>
      </p:sp>
      <p:sp>
        <p:nvSpPr>
          <p:cNvPr id="4" name="Title 3">
            <a:extLst>
              <a:ext uri="{FF2B5EF4-FFF2-40B4-BE49-F238E27FC236}">
                <a16:creationId xmlns:a16="http://schemas.microsoft.com/office/drawing/2014/main" id="{06BFFF28-C493-BC40-93CF-22B1201275C2}"/>
              </a:ext>
            </a:extLst>
          </p:cNvPr>
          <p:cNvSpPr>
            <a:spLocks noGrp="1"/>
          </p:cNvSpPr>
          <p:nvPr>
            <p:ph type="title"/>
          </p:nvPr>
        </p:nvSpPr>
        <p:spPr/>
        <p:txBody>
          <a:bodyPr/>
          <a:lstStyle/>
          <a:p>
            <a:r>
              <a:rPr lang="en-US" dirty="0"/>
              <a:t>Registration for Clinical </a:t>
            </a:r>
            <a:br>
              <a:rPr lang="en-US" dirty="0"/>
            </a:br>
            <a:r>
              <a:rPr lang="en-US" dirty="0"/>
              <a:t>Laboratory Data System</a:t>
            </a:r>
          </a:p>
        </p:txBody>
      </p:sp>
      <p:pic>
        <p:nvPicPr>
          <p:cNvPr id="5" name="Picture 4">
            <a:extLst>
              <a:ext uri="{FF2B5EF4-FFF2-40B4-BE49-F238E27FC236}">
                <a16:creationId xmlns:a16="http://schemas.microsoft.com/office/drawing/2014/main" id="{4812583D-E9D2-814D-A9D5-C2DF26434E7F}"/>
              </a:ext>
            </a:extLst>
          </p:cNvPr>
          <p:cNvPicPr>
            <a:picLocks noChangeAspect="1"/>
          </p:cNvPicPr>
          <p:nvPr/>
        </p:nvPicPr>
        <p:blipFill>
          <a:blip r:embed="rId2"/>
          <a:stretch>
            <a:fillRect/>
          </a:stretch>
        </p:blipFill>
        <p:spPr>
          <a:xfrm>
            <a:off x="1656371" y="1539077"/>
            <a:ext cx="6237052" cy="3632067"/>
          </a:xfrm>
          <a:prstGeom prst="rect">
            <a:avLst/>
          </a:prstGeom>
        </p:spPr>
      </p:pic>
      <p:sp>
        <p:nvSpPr>
          <p:cNvPr id="6" name="Subtitle 12">
            <a:extLst>
              <a:ext uri="{FF2B5EF4-FFF2-40B4-BE49-F238E27FC236}">
                <a16:creationId xmlns:a16="http://schemas.microsoft.com/office/drawing/2014/main" id="{1C6BAC10-97AD-894B-A057-28432E503A2C}"/>
              </a:ext>
            </a:extLst>
          </p:cNvPr>
          <p:cNvSpPr txBox="1">
            <a:spLocks/>
          </p:cNvSpPr>
          <p:nvPr/>
        </p:nvSpPr>
        <p:spPr>
          <a:xfrm>
            <a:off x="1386238" y="5514000"/>
            <a:ext cx="6777318" cy="8945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3"/>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400" dirty="0">
                <a:solidFill>
                  <a:schemeClr val="tx2"/>
                </a:solidFill>
              </a:rPr>
              <a:t>CLFS User Manual available on the PAMA website: </a:t>
            </a:r>
          </a:p>
          <a:p>
            <a:pPr algn="ctr"/>
            <a:r>
              <a:rPr lang="en-US" sz="1200" dirty="0">
                <a:solidFill>
                  <a:schemeClr val="accent5"/>
                </a:solidFill>
                <a:hlinkClick r:id="rId3">
                  <a:extLst>
                    <a:ext uri="{A12FA001-AC4F-418D-AE19-62706E023703}">
                      <ahyp:hlinkClr xmlns:ahyp="http://schemas.microsoft.com/office/drawing/2018/hyperlinkcolor" val="tx"/>
                    </a:ext>
                  </a:extLst>
                </a:hlinkClick>
              </a:rPr>
              <a:t>https://www.cms.gov/Medicare/Medicare-Fee-for-Service-Payment/ClinicalLabFeeSched/Downloads/CLFS-Data-Collection-System-User-Guide.pdf</a:t>
            </a:r>
            <a:r>
              <a:rPr lang="en-US" sz="1200" dirty="0">
                <a:solidFill>
                  <a:schemeClr val="accent5"/>
                </a:solidFill>
              </a:rPr>
              <a:t>.  </a:t>
            </a:r>
          </a:p>
        </p:txBody>
      </p:sp>
      <p:pic>
        <p:nvPicPr>
          <p:cNvPr id="7" name="Picture 6">
            <a:extLst>
              <a:ext uri="{FF2B5EF4-FFF2-40B4-BE49-F238E27FC236}">
                <a16:creationId xmlns:a16="http://schemas.microsoft.com/office/drawing/2014/main" id="{91676B49-4BD4-484E-BB3E-FAF00B13838C}"/>
              </a:ext>
            </a:extLst>
          </p:cNvPr>
          <p:cNvPicPr>
            <a:picLocks noChangeAspect="1"/>
          </p:cNvPicPr>
          <p:nvPr/>
        </p:nvPicPr>
        <p:blipFill rotWithShape="1">
          <a:blip r:embed="rId4"/>
          <a:srcRect l="1044" t="1329" r="2312" b="1350"/>
          <a:stretch/>
        </p:blipFill>
        <p:spPr>
          <a:xfrm>
            <a:off x="776177" y="2244114"/>
            <a:ext cx="2232837" cy="3157509"/>
          </a:xfrm>
          <a:prstGeom prst="rect">
            <a:avLst/>
          </a:prstGeom>
          <a:ln>
            <a:noFill/>
          </a:ln>
          <a:effectLst>
            <a:outerShdw blurRad="292100" dist="38100" dir="8100000" algn="tr" rotWithShape="0">
              <a:prstClr val="black">
                <a:alpha val="29000"/>
              </a:prstClr>
            </a:outerShdw>
          </a:effectLst>
        </p:spPr>
      </p:pic>
    </p:spTree>
    <p:extLst>
      <p:ext uri="{BB962C8B-B14F-4D97-AF65-F5344CB8AC3E}">
        <p14:creationId xmlns:p14="http://schemas.microsoft.com/office/powerpoint/2010/main" val="1807082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0A722-1109-C149-9CBF-323F25558EB7}"/>
              </a:ext>
            </a:extLst>
          </p:cNvPr>
          <p:cNvSpPr>
            <a:spLocks noGrp="1"/>
          </p:cNvSpPr>
          <p:nvPr>
            <p:ph type="sldNum" sz="quarter" idx="12"/>
          </p:nvPr>
        </p:nvSpPr>
        <p:spPr/>
        <p:txBody>
          <a:bodyPr/>
          <a:lstStyle/>
          <a:p>
            <a:fld id="{CD683681-86C3-0D49-AC03-243C995073FD}" type="slidenum">
              <a:rPr lang="en-US" smtClean="0"/>
              <a:pPr/>
              <a:t>25</a:t>
            </a:fld>
            <a:endParaRPr lang="en-US" dirty="0"/>
          </a:p>
        </p:txBody>
      </p:sp>
      <p:sp>
        <p:nvSpPr>
          <p:cNvPr id="3" name="Content Placeholder 2">
            <a:extLst>
              <a:ext uri="{FF2B5EF4-FFF2-40B4-BE49-F238E27FC236}">
                <a16:creationId xmlns:a16="http://schemas.microsoft.com/office/drawing/2014/main" id="{3579CB77-F19D-AC44-8628-4B63A2FDD1A5}"/>
              </a:ext>
            </a:extLst>
          </p:cNvPr>
          <p:cNvSpPr>
            <a:spLocks noGrp="1"/>
          </p:cNvSpPr>
          <p:nvPr>
            <p:ph sz="half" idx="13"/>
          </p:nvPr>
        </p:nvSpPr>
        <p:spPr/>
        <p:txBody>
          <a:bodyPr/>
          <a:lstStyle/>
          <a:p>
            <a:pPr>
              <a:lnSpc>
                <a:spcPct val="100000"/>
              </a:lnSpc>
              <a:spcAft>
                <a:spcPts val="600"/>
              </a:spcAft>
            </a:pPr>
            <a:r>
              <a:rPr lang="en-US" dirty="0"/>
              <a:t>Link to reporting template for uploading data is online at:</a:t>
            </a:r>
          </a:p>
          <a:p>
            <a:pPr marL="640080" lvl="1">
              <a:lnSpc>
                <a:spcPct val="100000"/>
              </a:lnSpc>
              <a:spcBef>
                <a:spcPts val="1000"/>
              </a:spcBef>
              <a:spcAft>
                <a:spcPts val="600"/>
              </a:spcAft>
            </a:pPr>
            <a:r>
              <a:rPr lang="en-US" sz="1200" dirty="0">
                <a:solidFill>
                  <a:schemeClr val="accent5"/>
                </a:solidFill>
                <a:hlinkClick r:id="rId2">
                  <a:extLst>
                    <a:ext uri="{A12FA001-AC4F-418D-AE19-62706E023703}">
                      <ahyp:hlinkClr xmlns:ahyp="http://schemas.microsoft.com/office/drawing/2018/hyperlinkcolor" val="tx"/>
                    </a:ext>
                  </a:extLst>
                </a:hlinkClick>
              </a:rPr>
              <a:t>https://www.cms.gov/Medicare/Medicare-Fee-for-Service-Payment/ClinicalLabFeeSched/PAMA-Regulations.html</a:t>
            </a:r>
            <a:r>
              <a:rPr lang="en-US" sz="1200" dirty="0">
                <a:solidFill>
                  <a:schemeClr val="accent5"/>
                </a:solidFill>
              </a:rPr>
              <a:t> </a:t>
            </a:r>
          </a:p>
          <a:p>
            <a:pPr>
              <a:lnSpc>
                <a:spcPct val="100000"/>
              </a:lnSpc>
              <a:spcAft>
                <a:spcPts val="600"/>
              </a:spcAft>
            </a:pPr>
            <a:r>
              <a:rPr lang="en-US" dirty="0"/>
              <a:t>Can change the file name of the reporting template, but </a:t>
            </a:r>
            <a:r>
              <a:rPr lang="en-US" b="1" dirty="0"/>
              <a:t>not</a:t>
            </a:r>
            <a:r>
              <a:rPr lang="en-US" dirty="0"/>
              <a:t> the column names, column numbers, values</a:t>
            </a:r>
          </a:p>
          <a:p>
            <a:pPr>
              <a:lnSpc>
                <a:spcPct val="100000"/>
              </a:lnSpc>
              <a:spcAft>
                <a:spcPts val="600"/>
              </a:spcAft>
            </a:pPr>
            <a:r>
              <a:rPr lang="en-US" dirty="0"/>
              <a:t>Duplicate data is allowed</a:t>
            </a:r>
          </a:p>
          <a:p>
            <a:pPr>
              <a:lnSpc>
                <a:spcPct val="100000"/>
              </a:lnSpc>
              <a:spcAft>
                <a:spcPts val="600"/>
              </a:spcAft>
            </a:pPr>
            <a:r>
              <a:rPr lang="en-US" dirty="0"/>
              <a:t>Payors </a:t>
            </a:r>
            <a:r>
              <a:rPr lang="en-US" b="1" dirty="0"/>
              <a:t>do not </a:t>
            </a:r>
            <a:r>
              <a:rPr lang="en-US" dirty="0"/>
              <a:t>have to be separated out by line</a:t>
            </a:r>
          </a:p>
          <a:p>
            <a:pPr>
              <a:lnSpc>
                <a:spcPct val="100000"/>
              </a:lnSpc>
              <a:spcAft>
                <a:spcPts val="600"/>
              </a:spcAft>
            </a:pPr>
            <a:r>
              <a:rPr lang="en-US" dirty="0"/>
              <a:t>Validation errors:</a:t>
            </a:r>
          </a:p>
          <a:p>
            <a:pPr marL="640080" lvl="1">
              <a:lnSpc>
                <a:spcPct val="100000"/>
              </a:lnSpc>
              <a:spcBef>
                <a:spcPts val="1000"/>
              </a:spcBef>
              <a:spcAft>
                <a:spcPts val="600"/>
              </a:spcAft>
            </a:pPr>
            <a:r>
              <a:rPr lang="en-US" dirty="0"/>
              <a:t>No data are saved until all data are correct</a:t>
            </a:r>
          </a:p>
          <a:p>
            <a:pPr marL="640080" lvl="1">
              <a:lnSpc>
                <a:spcPct val="100000"/>
              </a:lnSpc>
              <a:spcBef>
                <a:spcPts val="1000"/>
              </a:spcBef>
              <a:spcAft>
                <a:spcPts val="600"/>
              </a:spcAft>
            </a:pPr>
            <a:r>
              <a:rPr lang="en-US" dirty="0"/>
              <a:t>If there are errors (</a:t>
            </a:r>
            <a:r>
              <a:rPr lang="en-US" i="1" dirty="0"/>
              <a:t>e.g</a:t>
            </a:r>
            <a:r>
              <a:rPr lang="en-US" dirty="0"/>
              <a:t>., HCPCS code with 6 digits, or a private payor rate with a letter in it), you will get an error message at the line level</a:t>
            </a:r>
          </a:p>
          <a:p>
            <a:pPr marL="640080" lvl="1">
              <a:lnSpc>
                <a:spcPct val="100000"/>
              </a:lnSpc>
              <a:spcBef>
                <a:spcPts val="1000"/>
              </a:spcBef>
              <a:spcAft>
                <a:spcPts val="600"/>
              </a:spcAft>
            </a:pPr>
            <a:r>
              <a:rPr lang="en-US" b="1" dirty="0"/>
              <a:t>When all errors are corrected, data can be uploaded and saved</a:t>
            </a:r>
            <a:endParaRPr lang="en-US" dirty="0"/>
          </a:p>
          <a:p>
            <a:pPr marL="0" indent="0">
              <a:buNone/>
            </a:pPr>
            <a:endParaRPr lang="en-US" dirty="0">
              <a:solidFill>
                <a:srgbClr val="FF0000"/>
              </a:solidFill>
            </a:endParaRPr>
          </a:p>
        </p:txBody>
      </p:sp>
      <p:sp>
        <p:nvSpPr>
          <p:cNvPr id="4" name="Title 3">
            <a:extLst>
              <a:ext uri="{FF2B5EF4-FFF2-40B4-BE49-F238E27FC236}">
                <a16:creationId xmlns:a16="http://schemas.microsoft.com/office/drawing/2014/main" id="{BB9B681C-068B-694A-BCE2-031C8D0F0545}"/>
              </a:ext>
            </a:extLst>
          </p:cNvPr>
          <p:cNvSpPr>
            <a:spLocks noGrp="1"/>
          </p:cNvSpPr>
          <p:nvPr>
            <p:ph type="title"/>
          </p:nvPr>
        </p:nvSpPr>
        <p:spPr/>
        <p:txBody>
          <a:bodyPr/>
          <a:lstStyle/>
          <a:p>
            <a:r>
              <a:rPr lang="en-US" dirty="0"/>
              <a:t>Data submission and certification</a:t>
            </a:r>
          </a:p>
        </p:txBody>
      </p:sp>
    </p:spTree>
    <p:extLst>
      <p:ext uri="{BB962C8B-B14F-4D97-AF65-F5344CB8AC3E}">
        <p14:creationId xmlns:p14="http://schemas.microsoft.com/office/powerpoint/2010/main" val="15894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8AE27A-40E5-0D44-9F31-544EF93150F6}"/>
              </a:ext>
            </a:extLst>
          </p:cNvPr>
          <p:cNvSpPr>
            <a:spLocks noGrp="1"/>
          </p:cNvSpPr>
          <p:nvPr>
            <p:ph type="sldNum" sz="quarter" idx="12"/>
          </p:nvPr>
        </p:nvSpPr>
        <p:spPr/>
        <p:txBody>
          <a:bodyPr/>
          <a:lstStyle/>
          <a:p>
            <a:fld id="{CD683681-86C3-0D49-AC03-243C995073FD}" type="slidenum">
              <a:rPr lang="en-US" smtClean="0"/>
              <a:pPr/>
              <a:t>26</a:t>
            </a:fld>
            <a:endParaRPr lang="en-US" dirty="0"/>
          </a:p>
        </p:txBody>
      </p:sp>
      <p:sp>
        <p:nvSpPr>
          <p:cNvPr id="3" name="Content Placeholder 2">
            <a:extLst>
              <a:ext uri="{FF2B5EF4-FFF2-40B4-BE49-F238E27FC236}">
                <a16:creationId xmlns:a16="http://schemas.microsoft.com/office/drawing/2014/main" id="{91300DD0-82BA-C247-8AD2-77B9B0317704}"/>
              </a:ext>
            </a:extLst>
          </p:cNvPr>
          <p:cNvSpPr>
            <a:spLocks noGrp="1"/>
          </p:cNvSpPr>
          <p:nvPr>
            <p:ph sz="half" idx="13"/>
          </p:nvPr>
        </p:nvSpPr>
        <p:spPr/>
        <p:txBody>
          <a:bodyPr/>
          <a:lstStyle/>
          <a:p>
            <a:pPr>
              <a:lnSpc>
                <a:spcPct val="100000"/>
              </a:lnSpc>
              <a:spcAft>
                <a:spcPts val="600"/>
              </a:spcAft>
            </a:pPr>
            <a:r>
              <a:rPr lang="en-US" dirty="0"/>
              <a:t>42 U.S.C. § 1395m-1 (added by PAMA Sec. 216)</a:t>
            </a:r>
          </a:p>
          <a:p>
            <a:pPr>
              <a:lnSpc>
                <a:spcPct val="100000"/>
              </a:lnSpc>
              <a:spcAft>
                <a:spcPts val="600"/>
              </a:spcAft>
            </a:pPr>
            <a:r>
              <a:rPr lang="en-US" dirty="0"/>
              <a:t>PAMA Final Rule: 81 Fed. Reg. 41036 (Jun. 23, 2016)</a:t>
            </a:r>
          </a:p>
          <a:p>
            <a:pPr>
              <a:lnSpc>
                <a:spcPct val="100000"/>
              </a:lnSpc>
              <a:spcAft>
                <a:spcPts val="600"/>
              </a:spcAft>
            </a:pPr>
            <a:r>
              <a:rPr lang="en-US" dirty="0"/>
              <a:t>CY 2019 Physician Fee Schedule Final Rule: 83 Fed. Reg. 59452 (Nov. 23, 2018)</a:t>
            </a:r>
          </a:p>
          <a:p>
            <a:pPr>
              <a:lnSpc>
                <a:spcPct val="100000"/>
              </a:lnSpc>
              <a:spcAft>
                <a:spcPts val="600"/>
              </a:spcAft>
            </a:pPr>
            <a:r>
              <a:rPr lang="en-US" dirty="0"/>
              <a:t>42 C.F.R. §§ 414.500 – 414.504 (Payment for Clinical Diagnostic Laboratory Tests)</a:t>
            </a:r>
          </a:p>
          <a:p>
            <a:pPr>
              <a:lnSpc>
                <a:spcPct val="100000"/>
              </a:lnSpc>
              <a:spcAft>
                <a:spcPts val="600"/>
              </a:spcAft>
            </a:pPr>
            <a:r>
              <a:rPr lang="en-US" dirty="0"/>
              <a:t>CMS Website, PAMA Regulations, Guidance, FAQs:</a:t>
            </a:r>
          </a:p>
          <a:p>
            <a:pPr marL="640080" lvl="1">
              <a:lnSpc>
                <a:spcPct val="100000"/>
              </a:lnSpc>
              <a:spcBef>
                <a:spcPts val="1000"/>
              </a:spcBef>
              <a:spcAft>
                <a:spcPts val="600"/>
              </a:spcAft>
            </a:pPr>
            <a:r>
              <a:rPr lang="en-US" sz="1200" dirty="0">
                <a:solidFill>
                  <a:schemeClr val="accent5"/>
                </a:solidFill>
                <a:hlinkClick r:id="rId2">
                  <a:extLst>
                    <a:ext uri="{A12FA001-AC4F-418D-AE19-62706E023703}">
                      <ahyp:hlinkClr xmlns:ahyp="http://schemas.microsoft.com/office/drawing/2018/hyperlinkcolor" val="tx"/>
                    </a:ext>
                  </a:extLst>
                </a:hlinkClick>
              </a:rPr>
              <a:t>https://www.cms.gov/Medicare/Medicare-Fee-for-Service-Payment/ClinicalLabFeeSched/PAMA-Regulations.html</a:t>
            </a:r>
            <a:endParaRPr lang="en-US" sz="1200" dirty="0">
              <a:solidFill>
                <a:schemeClr val="accent5"/>
              </a:solidFill>
            </a:endParaRPr>
          </a:p>
          <a:p>
            <a:pPr>
              <a:lnSpc>
                <a:spcPct val="100000"/>
              </a:lnSpc>
              <a:spcAft>
                <a:spcPts val="600"/>
              </a:spcAft>
            </a:pPr>
            <a:r>
              <a:rPr lang="en-US" dirty="0"/>
              <a:t>ACLA Website, PAMA: </a:t>
            </a:r>
          </a:p>
          <a:p>
            <a:pPr marL="640080" lvl="1">
              <a:lnSpc>
                <a:spcPct val="100000"/>
              </a:lnSpc>
              <a:spcBef>
                <a:spcPts val="1000"/>
              </a:spcBef>
              <a:spcAft>
                <a:spcPts val="600"/>
              </a:spcAft>
            </a:pPr>
            <a:r>
              <a:rPr lang="en-US" sz="1200" dirty="0">
                <a:solidFill>
                  <a:schemeClr val="accent5"/>
                </a:solidFill>
                <a:hlinkClick r:id="rId3">
                  <a:extLst>
                    <a:ext uri="{A12FA001-AC4F-418D-AE19-62706E023703}">
                      <ahyp:hlinkClr xmlns:ahyp="http://schemas.microsoft.com/office/drawing/2018/hyperlinkcolor" val="tx"/>
                    </a:ext>
                  </a:extLst>
                </a:hlinkClick>
              </a:rPr>
              <a:t>https://www.acla.com/pama/</a:t>
            </a:r>
            <a:endParaRPr lang="en-US" sz="1200" dirty="0">
              <a:solidFill>
                <a:schemeClr val="accent5"/>
              </a:solidFill>
            </a:endParaRPr>
          </a:p>
          <a:p>
            <a:pPr marL="0" indent="0">
              <a:buNone/>
            </a:pPr>
            <a:endParaRPr lang="en-US" dirty="0"/>
          </a:p>
        </p:txBody>
      </p:sp>
      <p:sp>
        <p:nvSpPr>
          <p:cNvPr id="4" name="Title 3">
            <a:extLst>
              <a:ext uri="{FF2B5EF4-FFF2-40B4-BE49-F238E27FC236}">
                <a16:creationId xmlns:a16="http://schemas.microsoft.com/office/drawing/2014/main" id="{01165466-79AA-8B41-A8ED-0FF472A7B186}"/>
              </a:ext>
            </a:extLst>
          </p:cNvPr>
          <p:cNvSpPr>
            <a:spLocks noGrp="1"/>
          </p:cNvSpPr>
          <p:nvPr>
            <p:ph type="title"/>
          </p:nvPr>
        </p:nvSpPr>
        <p:spPr>
          <a:xfrm>
            <a:off x="451570" y="5937"/>
            <a:ext cx="6683629" cy="1216933"/>
          </a:xfrm>
        </p:spPr>
        <p:txBody>
          <a:bodyPr/>
          <a:lstStyle/>
          <a:p>
            <a:r>
              <a:rPr lang="en-US" dirty="0"/>
              <a:t>Where can you find more info?</a:t>
            </a:r>
          </a:p>
        </p:txBody>
      </p:sp>
    </p:spTree>
    <p:extLst>
      <p:ext uri="{BB962C8B-B14F-4D97-AF65-F5344CB8AC3E}">
        <p14:creationId xmlns:p14="http://schemas.microsoft.com/office/powerpoint/2010/main" val="153895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62537-D362-1849-B200-2D0A68489D00}"/>
              </a:ext>
            </a:extLst>
          </p:cNvPr>
          <p:cNvSpPr>
            <a:spLocks noGrp="1"/>
          </p:cNvSpPr>
          <p:nvPr>
            <p:ph type="sldNum" sz="quarter" idx="12"/>
          </p:nvPr>
        </p:nvSpPr>
        <p:spPr/>
        <p:txBody>
          <a:bodyPr/>
          <a:lstStyle/>
          <a:p>
            <a:fld id="{CD683681-86C3-0D49-AC03-243C995073FD}" type="slidenum">
              <a:rPr lang="en-US" smtClean="0"/>
              <a:pPr/>
              <a:t>27</a:t>
            </a:fld>
            <a:endParaRPr lang="en-US" dirty="0"/>
          </a:p>
        </p:txBody>
      </p:sp>
      <p:sp>
        <p:nvSpPr>
          <p:cNvPr id="3" name="Content Placeholder 2">
            <a:extLst>
              <a:ext uri="{FF2B5EF4-FFF2-40B4-BE49-F238E27FC236}">
                <a16:creationId xmlns:a16="http://schemas.microsoft.com/office/drawing/2014/main" id="{175E8960-BC01-CF48-B589-32130ACADFA4}"/>
              </a:ext>
            </a:extLst>
          </p:cNvPr>
          <p:cNvSpPr>
            <a:spLocks noGrp="1"/>
          </p:cNvSpPr>
          <p:nvPr>
            <p:ph sz="half" idx="13"/>
          </p:nvPr>
        </p:nvSpPr>
        <p:spPr>
          <a:xfrm>
            <a:off x="1201837" y="1582444"/>
            <a:ext cx="7377386" cy="4351338"/>
          </a:xfrm>
        </p:spPr>
        <p:txBody>
          <a:bodyPr/>
          <a:lstStyle/>
          <a:p>
            <a:pPr marL="0" indent="0">
              <a:lnSpc>
                <a:spcPct val="100000"/>
              </a:lnSpc>
              <a:spcBef>
                <a:spcPts val="0"/>
              </a:spcBef>
              <a:spcAft>
                <a:spcPts val="4500"/>
              </a:spcAft>
              <a:buNone/>
            </a:pPr>
            <a:r>
              <a:rPr lang="en-US" b="1" dirty="0">
                <a:solidFill>
                  <a:srgbClr val="0080BB"/>
                </a:solidFill>
              </a:rPr>
              <a:t>Less than 1% </a:t>
            </a:r>
            <a:r>
              <a:rPr lang="en-US" dirty="0"/>
              <a:t>of all labs reported data in 2017</a:t>
            </a:r>
          </a:p>
          <a:p>
            <a:pPr marL="0" indent="0">
              <a:lnSpc>
                <a:spcPct val="100000"/>
              </a:lnSpc>
              <a:spcBef>
                <a:spcPts val="0"/>
              </a:spcBef>
              <a:spcAft>
                <a:spcPts val="4500"/>
              </a:spcAft>
              <a:buNone/>
            </a:pPr>
            <a:r>
              <a:rPr lang="en-US" dirty="0"/>
              <a:t>Hospitals </a:t>
            </a:r>
            <a:r>
              <a:rPr lang="en-US" b="1" dirty="0">
                <a:solidFill>
                  <a:srgbClr val="0080BB"/>
                </a:solidFill>
              </a:rPr>
              <a:t>contributed 1% of data </a:t>
            </a:r>
            <a:r>
              <a:rPr lang="en-US" dirty="0"/>
              <a:t>in first reporting period, even though </a:t>
            </a:r>
            <a:r>
              <a:rPr lang="en-US" b="1" dirty="0">
                <a:solidFill>
                  <a:srgbClr val="0080BB"/>
                </a:solidFill>
              </a:rPr>
              <a:t>hospital labs make up approximately 26% of CLFS spending</a:t>
            </a:r>
          </a:p>
          <a:p>
            <a:pPr marL="0" indent="0">
              <a:lnSpc>
                <a:spcPct val="100000"/>
              </a:lnSpc>
              <a:spcBef>
                <a:spcPts val="0"/>
              </a:spcBef>
              <a:spcAft>
                <a:spcPts val="4500"/>
              </a:spcAft>
              <a:buNone/>
            </a:pPr>
            <a:r>
              <a:rPr lang="en-US" b="1" dirty="0">
                <a:solidFill>
                  <a:srgbClr val="0080BB"/>
                </a:solidFill>
              </a:rPr>
              <a:t>Physician office labs made up 7.5% of data </a:t>
            </a:r>
            <a:r>
              <a:rPr lang="en-US" dirty="0"/>
              <a:t>submitted, despite </a:t>
            </a:r>
            <a:r>
              <a:rPr lang="en-US" b="1" dirty="0">
                <a:solidFill>
                  <a:srgbClr val="0080BB"/>
                </a:solidFill>
              </a:rPr>
              <a:t>representing approximately 20% of CLFS spending</a:t>
            </a:r>
          </a:p>
          <a:p>
            <a:pPr marL="0" indent="0">
              <a:lnSpc>
                <a:spcPct val="100000"/>
              </a:lnSpc>
              <a:spcBef>
                <a:spcPts val="0"/>
              </a:spcBef>
              <a:spcAft>
                <a:spcPts val="4500"/>
              </a:spcAft>
              <a:buNone/>
            </a:pPr>
            <a:r>
              <a:rPr lang="en-US" b="1" dirty="0">
                <a:solidFill>
                  <a:srgbClr val="0080BB"/>
                </a:solidFill>
              </a:rPr>
              <a:t>All labs are subject to PAMA rates</a:t>
            </a:r>
            <a:endParaRPr lang="en-US" dirty="0">
              <a:solidFill>
                <a:srgbClr val="0080BB"/>
              </a:solidFill>
            </a:endParaRPr>
          </a:p>
          <a:p>
            <a:pPr marL="0" indent="0">
              <a:lnSpc>
                <a:spcPct val="100000"/>
              </a:lnSpc>
              <a:spcBef>
                <a:spcPts val="0"/>
              </a:spcBef>
              <a:spcAft>
                <a:spcPts val="4500"/>
              </a:spcAft>
              <a:buNone/>
            </a:pPr>
            <a:r>
              <a:rPr lang="en-US" dirty="0"/>
              <a:t>Commonly ordered tests </a:t>
            </a:r>
            <a:r>
              <a:rPr lang="en-US" b="1" dirty="0">
                <a:solidFill>
                  <a:srgbClr val="0080BB"/>
                </a:solidFill>
              </a:rPr>
              <a:t>subject to cuts of greater than 30%</a:t>
            </a:r>
            <a:endParaRPr lang="en-US" dirty="0"/>
          </a:p>
          <a:p>
            <a:pPr marL="0" indent="0">
              <a:lnSpc>
                <a:spcPct val="100000"/>
              </a:lnSpc>
              <a:spcBef>
                <a:spcPts val="0"/>
              </a:spcBef>
              <a:spcAft>
                <a:spcPts val="4500"/>
              </a:spcAft>
              <a:buNone/>
            </a:pPr>
            <a:endParaRPr lang="en-US" dirty="0">
              <a:solidFill>
                <a:srgbClr val="FF0000"/>
              </a:solidFill>
            </a:endParaRPr>
          </a:p>
          <a:p>
            <a:endParaRPr lang="en-US" dirty="0"/>
          </a:p>
        </p:txBody>
      </p:sp>
      <p:sp>
        <p:nvSpPr>
          <p:cNvPr id="4" name="Title 3">
            <a:extLst>
              <a:ext uri="{FF2B5EF4-FFF2-40B4-BE49-F238E27FC236}">
                <a16:creationId xmlns:a16="http://schemas.microsoft.com/office/drawing/2014/main" id="{B5EAFA4F-50D3-ED47-AD64-55CDCB51EDE2}"/>
              </a:ext>
            </a:extLst>
          </p:cNvPr>
          <p:cNvSpPr>
            <a:spLocks noGrp="1"/>
          </p:cNvSpPr>
          <p:nvPr>
            <p:ph type="title"/>
          </p:nvPr>
        </p:nvSpPr>
        <p:spPr/>
        <p:txBody>
          <a:bodyPr/>
          <a:lstStyle/>
          <a:p>
            <a:r>
              <a:rPr lang="en-US" dirty="0"/>
              <a:t>Increased reporting is critical!</a:t>
            </a:r>
          </a:p>
        </p:txBody>
      </p:sp>
      <p:pic>
        <p:nvPicPr>
          <p:cNvPr id="6" name="Picture 5">
            <a:extLst>
              <a:ext uri="{FF2B5EF4-FFF2-40B4-BE49-F238E27FC236}">
                <a16:creationId xmlns:a16="http://schemas.microsoft.com/office/drawing/2014/main" id="{EA5C28DA-9ADD-1549-B1AE-3C7A6BD1C342}"/>
              </a:ext>
            </a:extLst>
          </p:cNvPr>
          <p:cNvPicPr>
            <a:picLocks noChangeAspect="1"/>
          </p:cNvPicPr>
          <p:nvPr/>
        </p:nvPicPr>
        <p:blipFill>
          <a:blip r:embed="rId2"/>
          <a:stretch>
            <a:fillRect/>
          </a:stretch>
        </p:blipFill>
        <p:spPr>
          <a:xfrm>
            <a:off x="523011" y="1481472"/>
            <a:ext cx="349250" cy="533066"/>
          </a:xfrm>
          <a:prstGeom prst="rect">
            <a:avLst/>
          </a:prstGeom>
        </p:spPr>
      </p:pic>
      <p:pic>
        <p:nvPicPr>
          <p:cNvPr id="7" name="Picture 6">
            <a:extLst>
              <a:ext uri="{FF2B5EF4-FFF2-40B4-BE49-F238E27FC236}">
                <a16:creationId xmlns:a16="http://schemas.microsoft.com/office/drawing/2014/main" id="{22DB44F7-17DA-2541-AC06-D6BCA2C36EAD}"/>
              </a:ext>
            </a:extLst>
          </p:cNvPr>
          <p:cNvPicPr>
            <a:picLocks noChangeAspect="1"/>
          </p:cNvPicPr>
          <p:nvPr/>
        </p:nvPicPr>
        <p:blipFill>
          <a:blip r:embed="rId3"/>
          <a:stretch>
            <a:fillRect/>
          </a:stretch>
        </p:blipFill>
        <p:spPr>
          <a:xfrm>
            <a:off x="481374" y="2444596"/>
            <a:ext cx="490538" cy="501087"/>
          </a:xfrm>
          <a:prstGeom prst="rect">
            <a:avLst/>
          </a:prstGeom>
        </p:spPr>
      </p:pic>
      <p:pic>
        <p:nvPicPr>
          <p:cNvPr id="9" name="Picture 8">
            <a:extLst>
              <a:ext uri="{FF2B5EF4-FFF2-40B4-BE49-F238E27FC236}">
                <a16:creationId xmlns:a16="http://schemas.microsoft.com/office/drawing/2014/main" id="{F11A6096-D5FC-FD4D-BEA9-76932FB2EC25}"/>
              </a:ext>
            </a:extLst>
          </p:cNvPr>
          <p:cNvPicPr>
            <a:picLocks noChangeAspect="1"/>
          </p:cNvPicPr>
          <p:nvPr/>
        </p:nvPicPr>
        <p:blipFill>
          <a:blip r:embed="rId4"/>
          <a:stretch>
            <a:fillRect/>
          </a:stretch>
        </p:blipFill>
        <p:spPr>
          <a:xfrm>
            <a:off x="524239" y="4309955"/>
            <a:ext cx="531130" cy="522844"/>
          </a:xfrm>
          <a:prstGeom prst="rect">
            <a:avLst/>
          </a:prstGeom>
        </p:spPr>
      </p:pic>
      <p:grpSp>
        <p:nvGrpSpPr>
          <p:cNvPr id="11" name="Group 10">
            <a:extLst>
              <a:ext uri="{FF2B5EF4-FFF2-40B4-BE49-F238E27FC236}">
                <a16:creationId xmlns:a16="http://schemas.microsoft.com/office/drawing/2014/main" id="{07AB3F8E-81B6-3440-9208-EBF4620436F3}"/>
              </a:ext>
            </a:extLst>
          </p:cNvPr>
          <p:cNvGrpSpPr/>
          <p:nvPr/>
        </p:nvGrpSpPr>
        <p:grpSpPr>
          <a:xfrm>
            <a:off x="546271" y="3407357"/>
            <a:ext cx="455061" cy="591578"/>
            <a:chOff x="546271" y="3251762"/>
            <a:chExt cx="455061" cy="591578"/>
          </a:xfrm>
        </p:grpSpPr>
        <p:pic>
          <p:nvPicPr>
            <p:cNvPr id="8" name="Picture 7">
              <a:extLst>
                <a:ext uri="{FF2B5EF4-FFF2-40B4-BE49-F238E27FC236}">
                  <a16:creationId xmlns:a16="http://schemas.microsoft.com/office/drawing/2014/main" id="{F40C9C45-45E3-3243-A7A2-6A236951852B}"/>
                </a:ext>
              </a:extLst>
            </p:cNvPr>
            <p:cNvPicPr>
              <a:picLocks noChangeAspect="1"/>
            </p:cNvPicPr>
            <p:nvPr/>
          </p:nvPicPr>
          <p:blipFill>
            <a:blip r:embed="rId5"/>
            <a:stretch>
              <a:fillRect/>
            </a:stretch>
          </p:blipFill>
          <p:spPr>
            <a:xfrm>
              <a:off x="546271" y="3251762"/>
              <a:ext cx="455061" cy="591578"/>
            </a:xfrm>
            <a:prstGeom prst="rect">
              <a:avLst/>
            </a:prstGeom>
          </p:spPr>
        </p:pic>
        <p:sp>
          <p:nvSpPr>
            <p:cNvPr id="10" name="Oval 9">
              <a:extLst>
                <a:ext uri="{FF2B5EF4-FFF2-40B4-BE49-F238E27FC236}">
                  <a16:creationId xmlns:a16="http://schemas.microsoft.com/office/drawing/2014/main" id="{BE3B12DA-C268-1948-A237-35BEBABCCE52}"/>
                </a:ext>
              </a:extLst>
            </p:cNvPr>
            <p:cNvSpPr/>
            <p:nvPr/>
          </p:nvSpPr>
          <p:spPr>
            <a:xfrm>
              <a:off x="875847" y="3486388"/>
              <a:ext cx="99651" cy="99651"/>
            </a:xfrm>
            <a:prstGeom prst="ellipse">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5ED1D264-239C-5D49-833A-FE7CF70DDA59}"/>
              </a:ext>
            </a:extLst>
          </p:cNvPr>
          <p:cNvPicPr>
            <a:picLocks noChangeAspect="1"/>
          </p:cNvPicPr>
          <p:nvPr/>
        </p:nvPicPr>
        <p:blipFill>
          <a:blip r:embed="rId6"/>
          <a:stretch>
            <a:fillRect/>
          </a:stretch>
        </p:blipFill>
        <p:spPr>
          <a:xfrm>
            <a:off x="564481" y="5347952"/>
            <a:ext cx="483984" cy="516250"/>
          </a:xfrm>
          <a:prstGeom prst="rect">
            <a:avLst/>
          </a:prstGeom>
        </p:spPr>
      </p:pic>
    </p:spTree>
    <p:extLst>
      <p:ext uri="{BB962C8B-B14F-4D97-AF65-F5344CB8AC3E}">
        <p14:creationId xmlns:p14="http://schemas.microsoft.com/office/powerpoint/2010/main" val="4190874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DD809-A26F-7542-A6B2-D543894F6465}"/>
              </a:ext>
            </a:extLst>
          </p:cNvPr>
          <p:cNvSpPr>
            <a:spLocks noGrp="1"/>
          </p:cNvSpPr>
          <p:nvPr>
            <p:ph type="sldNum" sz="quarter" idx="12"/>
          </p:nvPr>
        </p:nvSpPr>
        <p:spPr/>
        <p:txBody>
          <a:bodyPr/>
          <a:lstStyle/>
          <a:p>
            <a:fld id="{CD683681-86C3-0D49-AC03-243C995073FD}" type="slidenum">
              <a:rPr lang="en-US" smtClean="0"/>
              <a:pPr/>
              <a:t>28</a:t>
            </a:fld>
            <a:endParaRPr lang="en-US" dirty="0"/>
          </a:p>
        </p:txBody>
      </p:sp>
      <p:sp>
        <p:nvSpPr>
          <p:cNvPr id="4" name="Title 3">
            <a:extLst>
              <a:ext uri="{FF2B5EF4-FFF2-40B4-BE49-F238E27FC236}">
                <a16:creationId xmlns:a16="http://schemas.microsoft.com/office/drawing/2014/main" id="{157B1DA7-C614-F24D-BF75-6366379D10FE}"/>
              </a:ext>
            </a:extLst>
          </p:cNvPr>
          <p:cNvSpPr>
            <a:spLocks noGrp="1"/>
          </p:cNvSpPr>
          <p:nvPr>
            <p:ph type="title"/>
          </p:nvPr>
        </p:nvSpPr>
        <p:spPr/>
        <p:txBody>
          <a:bodyPr/>
          <a:lstStyle/>
          <a:p>
            <a:r>
              <a:rPr lang="en-US" dirty="0"/>
              <a:t>PAMA slashes top 10 lab tests</a:t>
            </a:r>
          </a:p>
        </p:txBody>
      </p:sp>
      <p:graphicFrame>
        <p:nvGraphicFramePr>
          <p:cNvPr id="6" name="Table 5">
            <a:extLst>
              <a:ext uri="{FF2B5EF4-FFF2-40B4-BE49-F238E27FC236}">
                <a16:creationId xmlns:a16="http://schemas.microsoft.com/office/drawing/2014/main" id="{D2BEE7FC-0D1C-C747-880D-4479F8419568}"/>
              </a:ext>
            </a:extLst>
          </p:cNvPr>
          <p:cNvGraphicFramePr>
            <a:graphicFrameLocks noGrp="1"/>
          </p:cNvGraphicFramePr>
          <p:nvPr>
            <p:extLst>
              <p:ext uri="{D42A27DB-BD31-4B8C-83A1-F6EECF244321}">
                <p14:modId xmlns:p14="http://schemas.microsoft.com/office/powerpoint/2010/main" val="626017372"/>
              </p:ext>
            </p:extLst>
          </p:nvPr>
        </p:nvGraphicFramePr>
        <p:xfrm>
          <a:off x="681135" y="1716833"/>
          <a:ext cx="7809723" cy="4118889"/>
        </p:xfrm>
        <a:graphic>
          <a:graphicData uri="http://schemas.openxmlformats.org/drawingml/2006/table">
            <a:tbl>
              <a:tblPr firstRow="1" lastCol="1" bandRow="1">
                <a:tableStyleId>{7DF18680-E054-41AD-8BC1-D1AEF772440D}</a:tableStyleId>
              </a:tblPr>
              <a:tblGrid>
                <a:gridCol w="970383">
                  <a:extLst>
                    <a:ext uri="{9D8B030D-6E8A-4147-A177-3AD203B41FA5}">
                      <a16:colId xmlns:a16="http://schemas.microsoft.com/office/drawing/2014/main" val="3110842813"/>
                    </a:ext>
                  </a:extLst>
                </a:gridCol>
                <a:gridCol w="2248678">
                  <a:extLst>
                    <a:ext uri="{9D8B030D-6E8A-4147-A177-3AD203B41FA5}">
                      <a16:colId xmlns:a16="http://schemas.microsoft.com/office/drawing/2014/main" val="3155297818"/>
                    </a:ext>
                  </a:extLst>
                </a:gridCol>
                <a:gridCol w="1240971">
                  <a:extLst>
                    <a:ext uri="{9D8B030D-6E8A-4147-A177-3AD203B41FA5}">
                      <a16:colId xmlns:a16="http://schemas.microsoft.com/office/drawing/2014/main" val="227108268"/>
                    </a:ext>
                  </a:extLst>
                </a:gridCol>
                <a:gridCol w="1119674">
                  <a:extLst>
                    <a:ext uri="{9D8B030D-6E8A-4147-A177-3AD203B41FA5}">
                      <a16:colId xmlns:a16="http://schemas.microsoft.com/office/drawing/2014/main" val="2650161407"/>
                    </a:ext>
                  </a:extLst>
                </a:gridCol>
                <a:gridCol w="1324947">
                  <a:extLst>
                    <a:ext uri="{9D8B030D-6E8A-4147-A177-3AD203B41FA5}">
                      <a16:colId xmlns:a16="http://schemas.microsoft.com/office/drawing/2014/main" val="1088251173"/>
                    </a:ext>
                  </a:extLst>
                </a:gridCol>
                <a:gridCol w="905070">
                  <a:extLst>
                    <a:ext uri="{9D8B030D-6E8A-4147-A177-3AD203B41FA5}">
                      <a16:colId xmlns:a16="http://schemas.microsoft.com/office/drawing/2014/main" val="3875740886"/>
                    </a:ext>
                  </a:extLst>
                </a:gridCol>
              </a:tblGrid>
              <a:tr h="524967">
                <a:tc>
                  <a:txBody>
                    <a:bodyPr/>
                    <a:lstStyle/>
                    <a:p>
                      <a:pPr algn="ctr" rtl="0" fontAlgn="b"/>
                      <a:r>
                        <a:rPr lang="en-US" sz="1100" u="none" strike="noStrike" dirty="0">
                          <a:effectLst/>
                        </a:rPr>
                        <a:t>HCPCS</a:t>
                      </a:r>
                      <a:endParaRPr lang="en-US" sz="1100" b="1" i="0" u="none" strike="noStrike" dirty="0">
                        <a:solidFill>
                          <a:schemeClr val="bg1"/>
                        </a:solidFill>
                        <a:effectLst/>
                        <a:latin typeface="Calibri" panose="020F0502020204030204" pitchFamily="34" charset="0"/>
                      </a:endParaRPr>
                    </a:p>
                  </a:txBody>
                  <a:tcPr marL="7144" marR="7144" marT="7144" marB="0" anchor="ctr">
                    <a:solidFill>
                      <a:schemeClr val="accent5">
                        <a:lumMod val="75000"/>
                      </a:schemeClr>
                    </a:solidFill>
                  </a:tcPr>
                </a:tc>
                <a:tc>
                  <a:txBody>
                    <a:bodyPr/>
                    <a:lstStyle/>
                    <a:p>
                      <a:pPr algn="ctr" rtl="0" fontAlgn="b"/>
                      <a:r>
                        <a:rPr lang="en-US" sz="1100" u="none" strike="noStrike" dirty="0">
                          <a:effectLst/>
                        </a:rPr>
                        <a:t>Description</a:t>
                      </a:r>
                      <a:endParaRPr lang="en-US" sz="1100" b="1" i="0" u="none" strike="noStrike" dirty="0">
                        <a:solidFill>
                          <a:schemeClr val="bg1"/>
                        </a:solidFill>
                        <a:effectLst/>
                        <a:latin typeface="Calibri" panose="020F0502020204030204" pitchFamily="34" charset="0"/>
                      </a:endParaRPr>
                    </a:p>
                  </a:txBody>
                  <a:tcPr marL="7144" marR="7144" marT="7144" marB="0" anchor="ctr">
                    <a:solidFill>
                      <a:schemeClr val="accent5">
                        <a:lumMod val="75000"/>
                      </a:schemeClr>
                    </a:solidFill>
                  </a:tcPr>
                </a:tc>
                <a:tc>
                  <a:txBody>
                    <a:bodyPr/>
                    <a:lstStyle/>
                    <a:p>
                      <a:pPr algn="ctr" rtl="0" fontAlgn="b"/>
                      <a:r>
                        <a:rPr lang="en-US" sz="1100" u="none" strike="noStrike" dirty="0">
                          <a:effectLst/>
                        </a:rPr>
                        <a:t>Annual Test Volume</a:t>
                      </a:r>
                      <a:endParaRPr lang="en-US" sz="1100" b="1" i="0" u="none" strike="noStrike" dirty="0">
                        <a:solidFill>
                          <a:schemeClr val="bg1"/>
                        </a:solidFill>
                        <a:effectLst/>
                        <a:latin typeface="Calibri" panose="020F0502020204030204" pitchFamily="34" charset="0"/>
                      </a:endParaRPr>
                    </a:p>
                  </a:txBody>
                  <a:tcPr marL="7144" marR="7144" marT="7144" marB="0" anchor="ctr">
                    <a:solidFill>
                      <a:schemeClr val="accent5">
                        <a:lumMod val="75000"/>
                      </a:schemeClr>
                    </a:solidFill>
                  </a:tcPr>
                </a:tc>
                <a:tc>
                  <a:txBody>
                    <a:bodyPr/>
                    <a:lstStyle/>
                    <a:p>
                      <a:pPr algn="ctr" rtl="0" fontAlgn="b"/>
                      <a:r>
                        <a:rPr lang="en-US" sz="1100" u="none" strike="noStrike" dirty="0">
                          <a:effectLst/>
                        </a:rPr>
                        <a:t> 2017 Effective Rate </a:t>
                      </a:r>
                      <a:endParaRPr lang="en-US" sz="1100" b="1" i="0" u="none" strike="noStrike" dirty="0">
                        <a:solidFill>
                          <a:schemeClr val="bg1"/>
                        </a:solidFill>
                        <a:effectLst/>
                        <a:latin typeface="Calibri" panose="020F0502020204030204" pitchFamily="34" charset="0"/>
                      </a:endParaRPr>
                    </a:p>
                  </a:txBody>
                  <a:tcPr marL="7144" marR="7144" marT="7144" marB="0" anchor="ctr">
                    <a:solidFill>
                      <a:schemeClr val="accent5">
                        <a:lumMod val="75000"/>
                      </a:schemeClr>
                    </a:solidFill>
                  </a:tcPr>
                </a:tc>
                <a:tc>
                  <a:txBody>
                    <a:bodyPr/>
                    <a:lstStyle/>
                    <a:p>
                      <a:pPr algn="ctr" rtl="0" fontAlgn="b"/>
                      <a:r>
                        <a:rPr lang="en-US" sz="1100" u="none" strike="noStrike" dirty="0">
                          <a:effectLst/>
                        </a:rPr>
                        <a:t>Weighted Median </a:t>
                      </a:r>
                      <a:endParaRPr lang="en-US" sz="1100" b="1" i="0" u="none" strike="noStrike" dirty="0">
                        <a:solidFill>
                          <a:schemeClr val="bg1"/>
                        </a:solidFill>
                        <a:effectLst/>
                        <a:latin typeface="Calibri" panose="020F0502020204030204" pitchFamily="34" charset="0"/>
                      </a:endParaRPr>
                    </a:p>
                  </a:txBody>
                  <a:tcPr marL="7144" marR="7144" marT="7144" marB="0" anchor="ctr">
                    <a:solidFill>
                      <a:schemeClr val="accent5">
                        <a:lumMod val="75000"/>
                      </a:schemeClr>
                    </a:solidFill>
                  </a:tcPr>
                </a:tc>
                <a:tc>
                  <a:txBody>
                    <a:bodyPr/>
                    <a:lstStyle/>
                    <a:p>
                      <a:pPr algn="ctr" rtl="0" fontAlgn="b"/>
                      <a:r>
                        <a:rPr lang="en-US" sz="1100" u="none" strike="noStrike" dirty="0">
                          <a:effectLst/>
                        </a:rPr>
                        <a:t>Percent Change</a:t>
                      </a:r>
                      <a:endParaRPr lang="en-US" sz="1100" b="1" i="0" u="none" strike="noStrike" dirty="0">
                        <a:solidFill>
                          <a:schemeClr val="bg1"/>
                        </a:solidFill>
                        <a:effectLst/>
                        <a:latin typeface="Calibri" panose="020F0502020204030204" pitchFamily="34" charset="0"/>
                      </a:endParaRPr>
                    </a:p>
                  </a:txBody>
                  <a:tcPr marL="7144" marR="7144" marT="7144" marB="0" anchor="ctr">
                    <a:solidFill>
                      <a:schemeClr val="accent5">
                        <a:lumMod val="75000"/>
                      </a:schemeClr>
                    </a:solidFill>
                  </a:tcPr>
                </a:tc>
                <a:extLst>
                  <a:ext uri="{0D108BD9-81ED-4DB2-BD59-A6C34878D82A}">
                    <a16:rowId xmlns:a16="http://schemas.microsoft.com/office/drawing/2014/main" val="2491576928"/>
                  </a:ext>
                </a:extLst>
              </a:tr>
              <a:tr h="368966">
                <a:tc>
                  <a:txBody>
                    <a:bodyPr/>
                    <a:lstStyle/>
                    <a:p>
                      <a:pPr algn="ctr" rtl="0" fontAlgn="b"/>
                      <a:r>
                        <a:rPr lang="en-US" sz="1100" u="none" strike="noStrike" dirty="0">
                          <a:solidFill>
                            <a:schemeClr val="tx2"/>
                          </a:solidFill>
                          <a:effectLst/>
                        </a:rPr>
                        <a:t>84443</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Assay thyroid stim hormone</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21,168,378</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$23.00 </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$14.87 </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-35%</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3299066968"/>
                  </a:ext>
                </a:extLst>
              </a:tr>
              <a:tr h="368966">
                <a:tc>
                  <a:txBody>
                    <a:bodyPr/>
                    <a:lstStyle/>
                    <a:p>
                      <a:pPr algn="ctr" rtl="0" fontAlgn="b"/>
                      <a:r>
                        <a:rPr lang="en-US" sz="1100" u="none" strike="noStrike" dirty="0">
                          <a:solidFill>
                            <a:schemeClr val="tx2"/>
                          </a:solidFill>
                          <a:effectLst/>
                        </a:rPr>
                        <a:t>80053</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Comprehensive metabolic panel</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40,644,516</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$14.01 </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$9.08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-35%</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2993002795"/>
                  </a:ext>
                </a:extLst>
              </a:tr>
              <a:tr h="368966">
                <a:tc>
                  <a:txBody>
                    <a:bodyPr/>
                    <a:lstStyle/>
                    <a:p>
                      <a:pPr algn="ctr" rtl="0" fontAlgn="b"/>
                      <a:r>
                        <a:rPr lang="en-US" sz="1100" u="none" strike="noStrike" dirty="0">
                          <a:solidFill>
                            <a:schemeClr val="tx2"/>
                          </a:solidFill>
                          <a:effectLst/>
                        </a:rPr>
                        <a:t>85025</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it-IT" sz="1100" u="none" strike="noStrike">
                          <a:solidFill>
                            <a:schemeClr val="tx2"/>
                          </a:solidFill>
                          <a:effectLst/>
                        </a:rPr>
                        <a:t>Complete cbc w/auto diff wbc</a:t>
                      </a:r>
                      <a:endParaRPr lang="it-IT"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41,047,544</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$10.56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$6.88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-35%</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467837197"/>
                  </a:ext>
                </a:extLst>
              </a:tr>
              <a:tr h="336894">
                <a:tc>
                  <a:txBody>
                    <a:bodyPr/>
                    <a:lstStyle/>
                    <a:p>
                      <a:pPr algn="ctr" rtl="0" fontAlgn="b"/>
                      <a:r>
                        <a:rPr lang="en-US" sz="1100" u="none" strike="noStrike" dirty="0">
                          <a:solidFill>
                            <a:schemeClr val="tx2"/>
                          </a:solidFill>
                          <a:effectLst/>
                        </a:rPr>
                        <a:t>80061</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Lipid panel</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27,250,027</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$17.86 </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$11.23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-37%</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3632215989"/>
                  </a:ext>
                </a:extLst>
              </a:tr>
              <a:tr h="354563">
                <a:tc>
                  <a:txBody>
                    <a:bodyPr/>
                    <a:lstStyle/>
                    <a:p>
                      <a:pPr algn="ctr" rtl="0" fontAlgn="b"/>
                      <a:r>
                        <a:rPr lang="en-US" sz="1100" u="none" strike="noStrike" dirty="0">
                          <a:solidFill>
                            <a:schemeClr val="tx2"/>
                          </a:solidFill>
                          <a:effectLst/>
                        </a:rPr>
                        <a:t>82306</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Vitamin d 25 hydroxy</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8,836,881</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$40.35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$26.37 </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-35%</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3650020090"/>
                  </a:ext>
                </a:extLst>
              </a:tr>
              <a:tr h="368966">
                <a:tc>
                  <a:txBody>
                    <a:bodyPr/>
                    <a:lstStyle/>
                    <a:p>
                      <a:pPr algn="ctr" rtl="0" fontAlgn="b"/>
                      <a:r>
                        <a:rPr lang="en-US" sz="1100" u="none" strike="noStrike" dirty="0">
                          <a:solidFill>
                            <a:schemeClr val="tx2"/>
                          </a:solidFill>
                          <a:effectLst/>
                        </a:rPr>
                        <a:t>83036</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Glycosylated hemoglobin test</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18,999,605</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$13.29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$8.50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-36%</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3912566019"/>
                  </a:ext>
                </a:extLst>
              </a:tr>
              <a:tr h="352545">
                <a:tc>
                  <a:txBody>
                    <a:bodyPr/>
                    <a:lstStyle/>
                    <a:p>
                      <a:pPr algn="ctr" rtl="0" fontAlgn="b"/>
                      <a:r>
                        <a:rPr lang="en-US" sz="1100" u="none" strike="noStrike" dirty="0">
                          <a:solidFill>
                            <a:schemeClr val="tx2"/>
                          </a:solidFill>
                          <a:effectLst/>
                        </a:rPr>
                        <a:t>G0483</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Drug test </a:t>
                      </a:r>
                      <a:r>
                        <a:rPr lang="en-US" sz="1100" u="none" strike="noStrike" dirty="0" err="1">
                          <a:solidFill>
                            <a:schemeClr val="tx2"/>
                          </a:solidFill>
                          <a:effectLst/>
                        </a:rPr>
                        <a:t>def</a:t>
                      </a:r>
                      <a:r>
                        <a:rPr lang="en-US" sz="1100" u="none" strike="noStrike" dirty="0">
                          <a:solidFill>
                            <a:schemeClr val="tx2"/>
                          </a:solidFill>
                          <a:effectLst/>
                        </a:rPr>
                        <a:t> 22+ classes</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1,175,501</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$246.53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$193.71 </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-21%</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1809047831"/>
                  </a:ext>
                </a:extLst>
              </a:tr>
              <a:tr h="352545">
                <a:tc>
                  <a:txBody>
                    <a:bodyPr/>
                    <a:lstStyle/>
                    <a:p>
                      <a:pPr algn="ctr" rtl="0" fontAlgn="b"/>
                      <a:r>
                        <a:rPr lang="en-US" sz="1100" u="none" strike="noStrike" dirty="0">
                          <a:solidFill>
                            <a:schemeClr val="tx2"/>
                          </a:solidFill>
                          <a:effectLst/>
                        </a:rPr>
                        <a:t>80048</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Metabolic panel total ca</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13,320,608</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$11.19 </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$8.06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-28%</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1258226323"/>
                  </a:ext>
                </a:extLst>
              </a:tr>
              <a:tr h="368966">
                <a:tc>
                  <a:txBody>
                    <a:bodyPr/>
                    <a:lstStyle/>
                    <a:p>
                      <a:pPr algn="ctr" rtl="0" fontAlgn="b"/>
                      <a:r>
                        <a:rPr lang="en-US" sz="1100" u="none" strike="noStrike" dirty="0">
                          <a:solidFill>
                            <a:schemeClr val="tx2"/>
                          </a:solidFill>
                          <a:effectLst/>
                        </a:rPr>
                        <a:t>G0482</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Drug test def 15-21 classes</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774,326</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$202.15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a:solidFill>
                            <a:schemeClr val="tx2"/>
                          </a:solidFill>
                          <a:effectLst/>
                        </a:rPr>
                        <a:t>$132.00 </a:t>
                      </a:r>
                      <a:endParaRPr lang="en-US" sz="1100" b="0" i="0" u="none" strike="noStrike">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-35%</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3530320555"/>
                  </a:ext>
                </a:extLst>
              </a:tr>
              <a:tr h="352545">
                <a:tc>
                  <a:txBody>
                    <a:bodyPr/>
                    <a:lstStyle/>
                    <a:p>
                      <a:pPr algn="ctr" rtl="0" fontAlgn="b"/>
                      <a:r>
                        <a:rPr lang="en-US" sz="1100" u="none" strike="noStrike" dirty="0">
                          <a:solidFill>
                            <a:schemeClr val="tx2"/>
                          </a:solidFill>
                          <a:effectLst/>
                        </a:rPr>
                        <a:t>83970</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Assay of </a:t>
                      </a:r>
                      <a:r>
                        <a:rPr lang="en-US" sz="1100" u="none" strike="noStrike" dirty="0" err="1">
                          <a:solidFill>
                            <a:schemeClr val="tx2"/>
                          </a:solidFill>
                          <a:effectLst/>
                        </a:rPr>
                        <a:t>parathormone</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2,123,536</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$56.62 </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solidFill>
                            <a:schemeClr val="tx2"/>
                          </a:solidFill>
                          <a:effectLst/>
                        </a:rPr>
                        <a:t>$36.76 </a:t>
                      </a:r>
                      <a:endParaRPr lang="en-US" sz="1100" b="0" i="0" u="none" strike="noStrike" dirty="0">
                        <a:solidFill>
                          <a:schemeClr val="tx2"/>
                        </a:solidFill>
                        <a:effectLst/>
                        <a:latin typeface="Calibri" panose="020F0502020204030204" pitchFamily="34" charset="0"/>
                      </a:endParaRPr>
                    </a:p>
                  </a:txBody>
                  <a:tcPr marL="7144" marR="7144" marT="7144" marB="0" anchor="ctr"/>
                </a:tc>
                <a:tc>
                  <a:txBody>
                    <a:bodyPr/>
                    <a:lstStyle/>
                    <a:p>
                      <a:pPr algn="ctr" rtl="0" fontAlgn="b"/>
                      <a:r>
                        <a:rPr lang="en-US" sz="1100" u="none" strike="noStrike" dirty="0">
                          <a:effectLst/>
                        </a:rPr>
                        <a:t>-35%</a:t>
                      </a:r>
                      <a:endParaRPr lang="en-US" sz="1100" b="1" i="0" u="none" strike="noStrike" dirty="0">
                        <a:solidFill>
                          <a:srgbClr val="000000"/>
                        </a:solidFill>
                        <a:effectLst/>
                        <a:latin typeface="Calibri" panose="020F0502020204030204" pitchFamily="34" charset="0"/>
                      </a:endParaRPr>
                    </a:p>
                  </a:txBody>
                  <a:tcPr marL="7144" marR="7144" marT="7144" marB="0" anchor="ctr">
                    <a:solidFill>
                      <a:schemeClr val="accent5"/>
                    </a:solidFill>
                  </a:tcPr>
                </a:tc>
                <a:extLst>
                  <a:ext uri="{0D108BD9-81ED-4DB2-BD59-A6C34878D82A}">
                    <a16:rowId xmlns:a16="http://schemas.microsoft.com/office/drawing/2014/main" val="778007658"/>
                  </a:ext>
                </a:extLst>
              </a:tr>
            </a:tbl>
          </a:graphicData>
        </a:graphic>
      </p:graphicFrame>
    </p:spTree>
    <p:extLst>
      <p:ext uri="{BB962C8B-B14F-4D97-AF65-F5344CB8AC3E}">
        <p14:creationId xmlns:p14="http://schemas.microsoft.com/office/powerpoint/2010/main" val="399735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5816D2-F782-984D-837A-0C2519C74671}"/>
              </a:ext>
            </a:extLst>
          </p:cNvPr>
          <p:cNvSpPr>
            <a:spLocks noGrp="1"/>
          </p:cNvSpPr>
          <p:nvPr>
            <p:ph type="sldNum" sz="quarter" idx="12"/>
          </p:nvPr>
        </p:nvSpPr>
        <p:spPr/>
        <p:txBody>
          <a:bodyPr/>
          <a:lstStyle/>
          <a:p>
            <a:fld id="{CD683681-86C3-0D49-AC03-243C995073FD}" type="slidenum">
              <a:rPr lang="en-US" smtClean="0"/>
              <a:pPr/>
              <a:t>29</a:t>
            </a:fld>
            <a:endParaRPr lang="en-US" dirty="0"/>
          </a:p>
        </p:txBody>
      </p:sp>
      <p:pic>
        <p:nvPicPr>
          <p:cNvPr id="7" name="Picture 6">
            <a:extLst>
              <a:ext uri="{FF2B5EF4-FFF2-40B4-BE49-F238E27FC236}">
                <a16:creationId xmlns:a16="http://schemas.microsoft.com/office/drawing/2014/main" id="{7498A6E7-734F-2248-A2D2-B63AB05C9ACF}"/>
              </a:ext>
            </a:extLst>
          </p:cNvPr>
          <p:cNvPicPr>
            <a:picLocks noChangeAspect="1"/>
          </p:cNvPicPr>
          <p:nvPr/>
        </p:nvPicPr>
        <p:blipFill>
          <a:blip r:embed="rId2"/>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405C9FB2-1929-C24A-8893-E292B033C057}"/>
              </a:ext>
            </a:extLst>
          </p:cNvPr>
          <p:cNvSpPr txBox="1"/>
          <p:nvPr/>
        </p:nvSpPr>
        <p:spPr>
          <a:xfrm>
            <a:off x="972104" y="2997486"/>
            <a:ext cx="7199791" cy="1200329"/>
          </a:xfrm>
          <a:prstGeom prst="rect">
            <a:avLst/>
          </a:prstGeom>
          <a:noFill/>
        </p:spPr>
        <p:txBody>
          <a:bodyPr wrap="square" rtlCol="0">
            <a:spAutoFit/>
          </a:bodyPr>
          <a:lstStyle/>
          <a:p>
            <a:pPr algn="ctr"/>
            <a:r>
              <a:rPr lang="en-US" sz="2400" i="1" dirty="0">
                <a:solidFill>
                  <a:schemeClr val="bg1"/>
                </a:solidFill>
              </a:rPr>
              <a:t>For questions, or to stay in the loop about upcoming educational opportunities, please contact </a:t>
            </a:r>
            <a:r>
              <a:rPr lang="en-US" sz="2400" i="1" dirty="0" err="1">
                <a:solidFill>
                  <a:schemeClr val="bg1"/>
                </a:solidFill>
              </a:rPr>
              <a:t>info@acla.com</a:t>
            </a:r>
            <a:r>
              <a:rPr lang="en-US" sz="2400" i="1" dirty="0">
                <a:solidFill>
                  <a:schemeClr val="bg1"/>
                </a:solidFill>
              </a:rPr>
              <a:t> or call 202-637-9466.</a:t>
            </a:r>
            <a:endParaRPr lang="en-US" sz="2400" i="1" dirty="0">
              <a:solidFill>
                <a:schemeClr val="bg1"/>
              </a:solidFill>
              <a:latin typeface="+mj-lt"/>
            </a:endParaRPr>
          </a:p>
        </p:txBody>
      </p:sp>
    </p:spTree>
    <p:extLst>
      <p:ext uri="{BB962C8B-B14F-4D97-AF65-F5344CB8AC3E}">
        <p14:creationId xmlns:p14="http://schemas.microsoft.com/office/powerpoint/2010/main" val="4414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1FE434-71DE-1144-A7EB-E98893FBD9D9}"/>
              </a:ext>
            </a:extLst>
          </p:cNvPr>
          <p:cNvSpPr>
            <a:spLocks noGrp="1"/>
          </p:cNvSpPr>
          <p:nvPr>
            <p:ph type="sldNum" sz="quarter" idx="12"/>
          </p:nvPr>
        </p:nvSpPr>
        <p:spPr/>
        <p:txBody>
          <a:bodyPr/>
          <a:lstStyle/>
          <a:p>
            <a:fld id="{CD683681-86C3-0D49-AC03-243C995073FD}" type="slidenum">
              <a:rPr lang="en-US" smtClean="0"/>
              <a:pPr/>
              <a:t>3</a:t>
            </a:fld>
            <a:endParaRPr lang="en-US" dirty="0"/>
          </a:p>
        </p:txBody>
      </p:sp>
      <p:sp>
        <p:nvSpPr>
          <p:cNvPr id="6" name="Content Placeholder 5">
            <a:extLst>
              <a:ext uri="{FF2B5EF4-FFF2-40B4-BE49-F238E27FC236}">
                <a16:creationId xmlns:a16="http://schemas.microsoft.com/office/drawing/2014/main" id="{3992FD81-5604-F848-A9D6-9F4A89029175}"/>
              </a:ext>
            </a:extLst>
          </p:cNvPr>
          <p:cNvSpPr>
            <a:spLocks noGrp="1"/>
          </p:cNvSpPr>
          <p:nvPr>
            <p:ph sz="half" idx="13"/>
          </p:nvPr>
        </p:nvSpPr>
        <p:spPr/>
        <p:txBody>
          <a:bodyPr/>
          <a:lstStyle/>
          <a:p>
            <a:pPr marL="0" indent="0">
              <a:lnSpc>
                <a:spcPct val="100000"/>
              </a:lnSpc>
              <a:spcAft>
                <a:spcPts val="1600"/>
              </a:spcAft>
              <a:buNone/>
            </a:pPr>
            <a:r>
              <a:rPr lang="en-US" b="1" dirty="0">
                <a:solidFill>
                  <a:srgbClr val="0080BB"/>
                </a:solidFill>
              </a:rPr>
              <a:t>WHO</a:t>
            </a:r>
            <a:r>
              <a:rPr lang="en-US" b="1" dirty="0">
                <a:solidFill>
                  <a:schemeClr val="accent5">
                    <a:lumMod val="75000"/>
                  </a:schemeClr>
                </a:solidFill>
              </a:rPr>
              <a:t> </a:t>
            </a:r>
            <a:r>
              <a:rPr lang="en-US" dirty="0"/>
              <a:t>needs to report private payor rates to CMS?</a:t>
            </a:r>
          </a:p>
          <a:p>
            <a:pPr marL="0" indent="0">
              <a:lnSpc>
                <a:spcPct val="100000"/>
              </a:lnSpc>
              <a:spcAft>
                <a:spcPts val="1600"/>
              </a:spcAft>
              <a:buNone/>
            </a:pPr>
            <a:r>
              <a:rPr lang="en-US" b="1" dirty="0">
                <a:solidFill>
                  <a:srgbClr val="0080BB"/>
                </a:solidFill>
              </a:rPr>
              <a:t>WHAT</a:t>
            </a:r>
            <a:r>
              <a:rPr lang="en-US" b="1" dirty="0"/>
              <a:t> </a:t>
            </a:r>
            <a:r>
              <a:rPr lang="en-US" dirty="0"/>
              <a:t>needs to be reported?</a:t>
            </a:r>
            <a:endParaRPr lang="en-US" b="1" dirty="0"/>
          </a:p>
          <a:p>
            <a:pPr marL="0" indent="0">
              <a:lnSpc>
                <a:spcPct val="100000"/>
              </a:lnSpc>
              <a:spcAft>
                <a:spcPts val="1600"/>
              </a:spcAft>
              <a:buNone/>
            </a:pPr>
            <a:r>
              <a:rPr lang="en-US" b="1" dirty="0">
                <a:solidFill>
                  <a:srgbClr val="0080BB"/>
                </a:solidFill>
              </a:rPr>
              <a:t>WHEN</a:t>
            </a:r>
            <a:r>
              <a:rPr lang="en-US" dirty="0"/>
              <a:t> does reporting happen?</a:t>
            </a:r>
          </a:p>
          <a:p>
            <a:pPr marL="0" indent="0">
              <a:lnSpc>
                <a:spcPct val="100000"/>
              </a:lnSpc>
              <a:spcAft>
                <a:spcPts val="1600"/>
              </a:spcAft>
              <a:buNone/>
            </a:pPr>
            <a:r>
              <a:rPr lang="en-US" b="1" dirty="0">
                <a:solidFill>
                  <a:srgbClr val="0080BB"/>
                </a:solidFill>
              </a:rPr>
              <a:t>HOW</a:t>
            </a:r>
            <a:r>
              <a:rPr lang="en-US" dirty="0">
                <a:solidFill>
                  <a:srgbClr val="0000CC"/>
                </a:solidFill>
              </a:rPr>
              <a:t> </a:t>
            </a:r>
            <a:r>
              <a:rPr lang="en-US" dirty="0"/>
              <a:t>is reporting done?</a:t>
            </a:r>
            <a:endParaRPr lang="en-US" dirty="0">
              <a:solidFill>
                <a:srgbClr val="0000CC"/>
              </a:solidFill>
            </a:endParaRPr>
          </a:p>
          <a:p>
            <a:pPr marL="0" indent="0">
              <a:lnSpc>
                <a:spcPct val="100000"/>
              </a:lnSpc>
              <a:spcAft>
                <a:spcPts val="1600"/>
              </a:spcAft>
              <a:buNone/>
            </a:pPr>
            <a:r>
              <a:rPr lang="en-US" b="1" dirty="0">
                <a:solidFill>
                  <a:srgbClr val="0080BB"/>
                </a:solidFill>
              </a:rPr>
              <a:t>WHAT</a:t>
            </a:r>
            <a:r>
              <a:rPr lang="en-US" dirty="0"/>
              <a:t> are possible penalties for failure to report?</a:t>
            </a:r>
          </a:p>
          <a:p>
            <a:pPr marL="0" indent="0">
              <a:lnSpc>
                <a:spcPct val="100000"/>
              </a:lnSpc>
              <a:spcAft>
                <a:spcPts val="1600"/>
              </a:spcAft>
              <a:buNone/>
            </a:pPr>
            <a:r>
              <a:rPr lang="en-US" b="1" dirty="0">
                <a:solidFill>
                  <a:srgbClr val="0080BB"/>
                </a:solidFill>
              </a:rPr>
              <a:t>WHERE</a:t>
            </a:r>
            <a:r>
              <a:rPr lang="en-US" b="1" dirty="0">
                <a:solidFill>
                  <a:schemeClr val="accent5">
                    <a:lumMod val="75000"/>
                  </a:schemeClr>
                </a:solidFill>
              </a:rPr>
              <a:t> </a:t>
            </a:r>
            <a:r>
              <a:rPr lang="en-US" dirty="0"/>
              <a:t>can hospitals find answers to questions about PAMA reporting?</a:t>
            </a:r>
            <a:endParaRPr lang="en-US" b="1" dirty="0"/>
          </a:p>
        </p:txBody>
      </p:sp>
      <p:sp>
        <p:nvSpPr>
          <p:cNvPr id="4" name="Title 3">
            <a:extLst>
              <a:ext uri="{FF2B5EF4-FFF2-40B4-BE49-F238E27FC236}">
                <a16:creationId xmlns:a16="http://schemas.microsoft.com/office/drawing/2014/main" id="{64FFD473-56BC-0249-9DF5-4F964B484E45}"/>
              </a:ext>
            </a:extLst>
          </p:cNvPr>
          <p:cNvSpPr>
            <a:spLocks noGrp="1"/>
          </p:cNvSpPr>
          <p:nvPr>
            <p:ph type="title"/>
          </p:nvPr>
        </p:nvSpPr>
        <p:spPr/>
        <p:txBody>
          <a:bodyPr/>
          <a:lstStyle/>
          <a:p>
            <a:r>
              <a:rPr lang="en-US" dirty="0"/>
              <a:t>Questions addressed</a:t>
            </a:r>
          </a:p>
        </p:txBody>
      </p:sp>
    </p:spTree>
    <p:extLst>
      <p:ext uri="{BB962C8B-B14F-4D97-AF65-F5344CB8AC3E}">
        <p14:creationId xmlns:p14="http://schemas.microsoft.com/office/powerpoint/2010/main" val="99891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D683681-86C3-0D49-AC03-243C995073FD}" type="slidenum">
              <a:rPr lang="en-US" smtClean="0"/>
              <a:pPr/>
              <a:t>4</a:t>
            </a:fld>
            <a:endParaRPr lang="en-US" dirty="0"/>
          </a:p>
        </p:txBody>
      </p:sp>
      <p:sp>
        <p:nvSpPr>
          <p:cNvPr id="4" name="Content Placeholder 3">
            <a:extLst>
              <a:ext uri="{FF2B5EF4-FFF2-40B4-BE49-F238E27FC236}">
                <a16:creationId xmlns:a16="http://schemas.microsoft.com/office/drawing/2014/main" id="{16728380-8A78-C547-A842-8BF3F012925D}"/>
              </a:ext>
            </a:extLst>
          </p:cNvPr>
          <p:cNvSpPr>
            <a:spLocks noGrp="1"/>
          </p:cNvSpPr>
          <p:nvPr>
            <p:ph sz="half" idx="13"/>
          </p:nvPr>
        </p:nvSpPr>
        <p:spPr>
          <a:xfrm>
            <a:off x="451571" y="1600200"/>
            <a:ext cx="8229600" cy="4351338"/>
          </a:xfrm>
        </p:spPr>
        <p:txBody>
          <a:bodyPr>
            <a:noAutofit/>
          </a:bodyPr>
          <a:lstStyle/>
          <a:p>
            <a:pPr>
              <a:lnSpc>
                <a:spcPct val="100000"/>
              </a:lnSpc>
              <a:spcAft>
                <a:spcPts val="600"/>
              </a:spcAft>
            </a:pPr>
            <a:r>
              <a:rPr lang="en-US" dirty="0"/>
              <a:t>Sec. 216 of the Protecting Access to Medicare Act (PAMA) became law in April 2014</a:t>
            </a:r>
          </a:p>
          <a:p>
            <a:pPr>
              <a:lnSpc>
                <a:spcPct val="100000"/>
              </a:lnSpc>
              <a:spcAft>
                <a:spcPts val="600"/>
              </a:spcAft>
            </a:pPr>
            <a:r>
              <a:rPr lang="en-US" b="1" dirty="0">
                <a:solidFill>
                  <a:srgbClr val="0080BB"/>
                </a:solidFill>
              </a:rPr>
              <a:t>Changed the way that rates are set </a:t>
            </a:r>
            <a:r>
              <a:rPr lang="en-US" dirty="0"/>
              <a:t>on the Clinical Laboratory Fee Schedule (CLFS) for the </a:t>
            </a:r>
            <a:r>
              <a:rPr lang="en-US" b="1" dirty="0">
                <a:solidFill>
                  <a:srgbClr val="0080BB"/>
                </a:solidFill>
              </a:rPr>
              <a:t>first time in 30 years</a:t>
            </a:r>
          </a:p>
          <a:p>
            <a:pPr>
              <a:lnSpc>
                <a:spcPct val="100000"/>
              </a:lnSpc>
              <a:spcAft>
                <a:spcPts val="600"/>
              </a:spcAft>
            </a:pPr>
            <a:r>
              <a:rPr lang="en-US" dirty="0"/>
              <a:t>Intended to create a </a:t>
            </a:r>
            <a:r>
              <a:rPr lang="en-US" b="1" dirty="0">
                <a:solidFill>
                  <a:srgbClr val="0080BB"/>
                </a:solidFill>
              </a:rPr>
              <a:t>market-based system </a:t>
            </a:r>
            <a:r>
              <a:rPr lang="en-US" dirty="0"/>
              <a:t>under which CLFS rates are derived from information reported by labs about their private payor rates and volumes</a:t>
            </a:r>
          </a:p>
          <a:p>
            <a:pPr>
              <a:lnSpc>
                <a:spcPct val="100000"/>
              </a:lnSpc>
              <a:spcAft>
                <a:spcPts val="600"/>
              </a:spcAft>
            </a:pPr>
            <a:r>
              <a:rPr lang="en-US" b="1" dirty="0">
                <a:solidFill>
                  <a:srgbClr val="0080BB"/>
                </a:solidFill>
              </a:rPr>
              <a:t>All entities that are reimbursed under the CLFS </a:t>
            </a:r>
            <a:r>
              <a:rPr lang="en-US" dirty="0"/>
              <a:t>for laboratory services</a:t>
            </a:r>
            <a:r>
              <a:rPr lang="en-US" dirty="0">
                <a:solidFill>
                  <a:srgbClr val="0080BB"/>
                </a:solidFill>
              </a:rPr>
              <a:t> </a:t>
            </a:r>
            <a:r>
              <a:rPr lang="en-US" b="1" dirty="0">
                <a:solidFill>
                  <a:srgbClr val="0080BB"/>
                </a:solidFill>
              </a:rPr>
              <a:t>are subject to the rates </a:t>
            </a:r>
            <a:r>
              <a:rPr lang="en-US" dirty="0"/>
              <a:t>– hospitals, physician office laboratories, independent laboratories – regardless if they report data to CMS</a:t>
            </a:r>
          </a:p>
          <a:p>
            <a:pPr marL="0" indent="0">
              <a:buNone/>
            </a:pPr>
            <a:endParaRPr lang="en-US" dirty="0"/>
          </a:p>
        </p:txBody>
      </p:sp>
      <p:sp>
        <p:nvSpPr>
          <p:cNvPr id="2" name="Title 1"/>
          <p:cNvSpPr>
            <a:spLocks noGrp="1"/>
          </p:cNvSpPr>
          <p:nvPr>
            <p:ph type="title"/>
          </p:nvPr>
        </p:nvSpPr>
        <p:spPr/>
        <p:txBody>
          <a:bodyPr/>
          <a:lstStyle/>
          <a:p>
            <a:r>
              <a:rPr lang="en-US" dirty="0"/>
              <a:t>Sec. 216 of PAMA</a:t>
            </a:r>
          </a:p>
        </p:txBody>
      </p:sp>
    </p:spTree>
    <p:extLst>
      <p:ext uri="{BB962C8B-B14F-4D97-AF65-F5344CB8AC3E}">
        <p14:creationId xmlns:p14="http://schemas.microsoft.com/office/powerpoint/2010/main" val="45514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D683681-86C3-0D49-AC03-243C995073FD}" type="slidenum">
              <a:rPr lang="en-US" smtClean="0"/>
              <a:pPr/>
              <a:t>5</a:t>
            </a:fld>
            <a:endParaRPr lang="en-US" dirty="0"/>
          </a:p>
        </p:txBody>
      </p:sp>
      <p:sp>
        <p:nvSpPr>
          <p:cNvPr id="2" name="Content Placeholder 1">
            <a:extLst>
              <a:ext uri="{FF2B5EF4-FFF2-40B4-BE49-F238E27FC236}">
                <a16:creationId xmlns:a16="http://schemas.microsoft.com/office/drawing/2014/main" id="{604175E4-2075-E744-AB31-55B41D665673}"/>
              </a:ext>
            </a:extLst>
          </p:cNvPr>
          <p:cNvSpPr>
            <a:spLocks noGrp="1"/>
          </p:cNvSpPr>
          <p:nvPr>
            <p:ph sz="half" idx="13"/>
          </p:nvPr>
        </p:nvSpPr>
        <p:spPr>
          <a:xfrm>
            <a:off x="451571" y="1600200"/>
            <a:ext cx="8229600" cy="4351338"/>
          </a:xfrm>
        </p:spPr>
        <p:txBody>
          <a:bodyPr/>
          <a:lstStyle/>
          <a:p>
            <a:pPr>
              <a:lnSpc>
                <a:spcPct val="100000"/>
              </a:lnSpc>
              <a:spcAft>
                <a:spcPts val="600"/>
              </a:spcAft>
            </a:pPr>
            <a:r>
              <a:rPr lang="en-US" dirty="0"/>
              <a:t>Requires </a:t>
            </a:r>
            <a:r>
              <a:rPr lang="en-US" b="1" dirty="0">
                <a:solidFill>
                  <a:srgbClr val="0080BB"/>
                </a:solidFill>
              </a:rPr>
              <a:t>“applicable labs” </a:t>
            </a:r>
            <a:r>
              <a:rPr lang="en-US" dirty="0"/>
              <a:t>to report </a:t>
            </a:r>
            <a:r>
              <a:rPr lang="en-US" b="1" dirty="0">
                <a:solidFill>
                  <a:srgbClr val="0080BB"/>
                </a:solidFill>
              </a:rPr>
              <a:t>“applicable information”</a:t>
            </a:r>
            <a:r>
              <a:rPr lang="en-US" dirty="0">
                <a:solidFill>
                  <a:srgbClr val="0080BB"/>
                </a:solidFill>
              </a:rPr>
              <a:t> </a:t>
            </a:r>
            <a:r>
              <a:rPr lang="en-US" dirty="0"/>
              <a:t>to CMS (private payor rates and volumes) </a:t>
            </a:r>
          </a:p>
          <a:p>
            <a:pPr>
              <a:lnSpc>
                <a:spcPct val="100000"/>
              </a:lnSpc>
              <a:spcAft>
                <a:spcPts val="600"/>
              </a:spcAft>
            </a:pPr>
            <a:r>
              <a:rPr lang="en-US" dirty="0"/>
              <a:t>Establishes </a:t>
            </a:r>
            <a:r>
              <a:rPr lang="en-US" b="1" dirty="0">
                <a:solidFill>
                  <a:srgbClr val="0080BB"/>
                </a:solidFill>
              </a:rPr>
              <a:t>data collection periods</a:t>
            </a:r>
            <a:r>
              <a:rPr lang="en-US" dirty="0">
                <a:solidFill>
                  <a:schemeClr val="accent5">
                    <a:lumMod val="75000"/>
                  </a:schemeClr>
                </a:solidFill>
              </a:rPr>
              <a:t> </a:t>
            </a:r>
            <a:r>
              <a:rPr lang="en-US" dirty="0"/>
              <a:t>and</a:t>
            </a:r>
            <a:r>
              <a:rPr lang="en-US" dirty="0">
                <a:solidFill>
                  <a:prstClr val="black"/>
                </a:solidFill>
              </a:rPr>
              <a:t> </a:t>
            </a:r>
            <a:r>
              <a:rPr lang="en-US" b="1" dirty="0">
                <a:solidFill>
                  <a:srgbClr val="0080BB"/>
                </a:solidFill>
              </a:rPr>
              <a:t>data reporting periods</a:t>
            </a:r>
          </a:p>
          <a:p>
            <a:pPr>
              <a:lnSpc>
                <a:spcPct val="100000"/>
              </a:lnSpc>
              <a:spcAft>
                <a:spcPts val="600"/>
              </a:spcAft>
            </a:pPr>
            <a:r>
              <a:rPr lang="en-US" dirty="0"/>
              <a:t>Authority for CMS to impose </a:t>
            </a:r>
            <a:r>
              <a:rPr lang="en-US" b="1" dirty="0">
                <a:solidFill>
                  <a:srgbClr val="0080BB"/>
                </a:solidFill>
              </a:rPr>
              <a:t>Civil Monetary Penalties</a:t>
            </a:r>
            <a:r>
              <a:rPr lang="en-US" dirty="0">
                <a:solidFill>
                  <a:srgbClr val="0080BB"/>
                </a:solidFill>
              </a:rPr>
              <a:t> </a:t>
            </a:r>
            <a:r>
              <a:rPr lang="en-US" dirty="0"/>
              <a:t>for non-reporting, omissions, misrepresentations</a:t>
            </a:r>
          </a:p>
          <a:p>
            <a:pPr>
              <a:lnSpc>
                <a:spcPct val="100000"/>
              </a:lnSpc>
              <a:spcAft>
                <a:spcPts val="600"/>
              </a:spcAft>
            </a:pPr>
            <a:r>
              <a:rPr lang="en-US" dirty="0"/>
              <a:t>Creates a new category of test –</a:t>
            </a:r>
            <a:r>
              <a:rPr lang="en-US" b="1" dirty="0"/>
              <a:t> </a:t>
            </a:r>
            <a:r>
              <a:rPr lang="en-US" b="1" dirty="0">
                <a:solidFill>
                  <a:srgbClr val="0080BB"/>
                </a:solidFill>
              </a:rPr>
              <a:t>“advanced diagnostic laboratory test” </a:t>
            </a:r>
            <a:r>
              <a:rPr lang="en-US" dirty="0"/>
              <a:t>– with its own data reporting and payment rules</a:t>
            </a:r>
          </a:p>
          <a:p>
            <a:pPr>
              <a:lnSpc>
                <a:spcPct val="100000"/>
              </a:lnSpc>
              <a:spcAft>
                <a:spcPts val="600"/>
              </a:spcAft>
            </a:pPr>
            <a:r>
              <a:rPr lang="en-US" dirty="0"/>
              <a:t>Sets forth </a:t>
            </a:r>
            <a:r>
              <a:rPr lang="en-US" b="1" dirty="0">
                <a:solidFill>
                  <a:srgbClr val="0080BB"/>
                </a:solidFill>
              </a:rPr>
              <a:t>coding requirements</a:t>
            </a:r>
            <a:r>
              <a:rPr lang="en-US" dirty="0">
                <a:solidFill>
                  <a:srgbClr val="0080BB"/>
                </a:solidFill>
              </a:rPr>
              <a:t> </a:t>
            </a:r>
            <a:r>
              <a:rPr lang="en-US" dirty="0"/>
              <a:t>for certain new and existing tests</a:t>
            </a:r>
          </a:p>
          <a:p>
            <a:pPr>
              <a:lnSpc>
                <a:spcPct val="100000"/>
              </a:lnSpc>
              <a:spcAft>
                <a:spcPts val="600"/>
              </a:spcAft>
            </a:pPr>
            <a:r>
              <a:rPr lang="en-US" dirty="0"/>
              <a:t>Creates </a:t>
            </a:r>
            <a:r>
              <a:rPr lang="en-US" b="1" dirty="0">
                <a:solidFill>
                  <a:srgbClr val="0080BB"/>
                </a:solidFill>
              </a:rPr>
              <a:t>Advisory Panel on Clinical Diagnostic Laboratory Tests</a:t>
            </a:r>
            <a:r>
              <a:rPr lang="en-US" dirty="0">
                <a:solidFill>
                  <a:srgbClr val="0080BB"/>
                </a:solidFill>
              </a:rPr>
              <a:t> </a:t>
            </a:r>
            <a:r>
              <a:rPr lang="en-US" dirty="0"/>
              <a:t>to assist CMS with technical aspects of implementation</a:t>
            </a:r>
          </a:p>
          <a:p>
            <a:pPr marL="0" indent="0">
              <a:buNone/>
            </a:pPr>
            <a:endParaRPr lang="en-US" dirty="0">
              <a:solidFill>
                <a:prstClr val="black"/>
              </a:solidFill>
            </a:endParaRPr>
          </a:p>
          <a:p>
            <a:endParaRPr lang="en-US" dirty="0">
              <a:solidFill>
                <a:srgbClr val="FF0000"/>
              </a:solidFill>
            </a:endParaRPr>
          </a:p>
        </p:txBody>
      </p:sp>
      <p:sp>
        <p:nvSpPr>
          <p:cNvPr id="3" name="Title 2"/>
          <p:cNvSpPr>
            <a:spLocks noGrp="1"/>
          </p:cNvSpPr>
          <p:nvPr>
            <p:ph type="title"/>
          </p:nvPr>
        </p:nvSpPr>
        <p:spPr/>
        <p:txBody>
          <a:bodyPr/>
          <a:lstStyle/>
          <a:p>
            <a:r>
              <a:rPr lang="en-US" dirty="0"/>
              <a:t>Sec. 216 of PAMA – the basics</a:t>
            </a:r>
          </a:p>
        </p:txBody>
      </p:sp>
    </p:spTree>
    <p:extLst>
      <p:ext uri="{BB962C8B-B14F-4D97-AF65-F5344CB8AC3E}">
        <p14:creationId xmlns:p14="http://schemas.microsoft.com/office/powerpoint/2010/main" val="64199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85401D-91E6-CA4D-8D97-FF3BAB4C4F98}"/>
              </a:ext>
            </a:extLst>
          </p:cNvPr>
          <p:cNvSpPr>
            <a:spLocks noGrp="1"/>
          </p:cNvSpPr>
          <p:nvPr>
            <p:ph type="sldNum" sz="quarter" idx="12"/>
          </p:nvPr>
        </p:nvSpPr>
        <p:spPr/>
        <p:txBody>
          <a:bodyPr/>
          <a:lstStyle/>
          <a:p>
            <a:fld id="{CD683681-86C3-0D49-AC03-243C995073FD}" type="slidenum">
              <a:rPr lang="en-US" smtClean="0"/>
              <a:pPr/>
              <a:t>6</a:t>
            </a:fld>
            <a:endParaRPr lang="en-US" dirty="0"/>
          </a:p>
        </p:txBody>
      </p:sp>
      <p:sp>
        <p:nvSpPr>
          <p:cNvPr id="6" name="Content Placeholder 5">
            <a:extLst>
              <a:ext uri="{FF2B5EF4-FFF2-40B4-BE49-F238E27FC236}">
                <a16:creationId xmlns:a16="http://schemas.microsoft.com/office/drawing/2014/main" id="{C78728F8-B502-BF4F-88D0-1BEB6AA01675}"/>
              </a:ext>
            </a:extLst>
          </p:cNvPr>
          <p:cNvSpPr>
            <a:spLocks noGrp="1"/>
          </p:cNvSpPr>
          <p:nvPr>
            <p:ph sz="half" idx="13"/>
          </p:nvPr>
        </p:nvSpPr>
        <p:spPr/>
        <p:txBody>
          <a:bodyPr/>
          <a:lstStyle/>
          <a:p>
            <a:pPr>
              <a:lnSpc>
                <a:spcPct val="100000"/>
              </a:lnSpc>
              <a:spcAft>
                <a:spcPts val="600"/>
              </a:spcAft>
            </a:pPr>
            <a:r>
              <a:rPr lang="en-US" dirty="0"/>
              <a:t>CMS issued a proposed rule about </a:t>
            </a:r>
            <a:r>
              <a:rPr lang="en-US" b="1" dirty="0">
                <a:solidFill>
                  <a:srgbClr val="0080BB"/>
                </a:solidFill>
              </a:rPr>
              <a:t>three months after the deadline for issuing a final rule</a:t>
            </a:r>
          </a:p>
          <a:p>
            <a:pPr>
              <a:lnSpc>
                <a:spcPct val="100000"/>
              </a:lnSpc>
              <a:spcAft>
                <a:spcPts val="600"/>
              </a:spcAft>
            </a:pPr>
            <a:r>
              <a:rPr lang="en-US" dirty="0"/>
              <a:t>Statute calls for first data reporting period in 2016 and new CLFS rates in 2017; </a:t>
            </a:r>
            <a:r>
              <a:rPr lang="en-US" b="1" dirty="0">
                <a:solidFill>
                  <a:srgbClr val="0080BB"/>
                </a:solidFill>
              </a:rPr>
              <a:t>final rule pushed everything back one year</a:t>
            </a:r>
          </a:p>
          <a:p>
            <a:pPr>
              <a:lnSpc>
                <a:spcPct val="100000"/>
              </a:lnSpc>
              <a:spcAft>
                <a:spcPts val="600"/>
              </a:spcAft>
            </a:pPr>
            <a:r>
              <a:rPr lang="en-US" dirty="0"/>
              <a:t>The first data collection period was Jan. 1 – June 30, 2016 </a:t>
            </a:r>
          </a:p>
          <a:p>
            <a:pPr>
              <a:lnSpc>
                <a:spcPct val="100000"/>
              </a:lnSpc>
              <a:spcAft>
                <a:spcPts val="600"/>
              </a:spcAft>
            </a:pPr>
            <a:r>
              <a:rPr lang="en-US" dirty="0"/>
              <a:t>The first data reporting period was scheduled to be Jan. 1 – Mar. 31, 2017 – extended two months because of technical difficulties</a:t>
            </a:r>
          </a:p>
          <a:p>
            <a:pPr>
              <a:lnSpc>
                <a:spcPct val="100000"/>
              </a:lnSpc>
              <a:spcAft>
                <a:spcPts val="600"/>
              </a:spcAft>
            </a:pPr>
            <a:r>
              <a:rPr lang="en-US" dirty="0"/>
              <a:t>Preliminary rates released Sept. 2017; final rates released Nov. 2017</a:t>
            </a:r>
          </a:p>
          <a:p>
            <a:pPr>
              <a:lnSpc>
                <a:spcPct val="100000"/>
              </a:lnSpc>
              <a:spcAft>
                <a:spcPts val="600"/>
              </a:spcAft>
            </a:pPr>
            <a:r>
              <a:rPr lang="en-US" b="1" dirty="0">
                <a:solidFill>
                  <a:srgbClr val="0080BB"/>
                </a:solidFill>
              </a:rPr>
              <a:t>New CLFS rates went into effect Jan. 1, 2018</a:t>
            </a:r>
            <a:r>
              <a:rPr lang="en-US" b="1" dirty="0">
                <a:solidFill>
                  <a:srgbClr val="0080BB"/>
                </a:solidFill>
                <a:highlight>
                  <a:srgbClr val="FFFF00"/>
                </a:highlight>
              </a:rPr>
              <a:t> </a:t>
            </a:r>
          </a:p>
          <a:p>
            <a:pPr>
              <a:lnSpc>
                <a:spcPct val="100000"/>
              </a:lnSpc>
              <a:spcAft>
                <a:spcPts val="600"/>
              </a:spcAft>
            </a:pPr>
            <a:r>
              <a:rPr lang="en-US" dirty="0"/>
              <a:t>Some regulations were amended in the CY 2019 Physician Fee Schedule Final Rule, applicable to future data collection and reporting cycles</a:t>
            </a:r>
          </a:p>
        </p:txBody>
      </p:sp>
      <p:sp>
        <p:nvSpPr>
          <p:cNvPr id="4" name="Title 3">
            <a:extLst>
              <a:ext uri="{FF2B5EF4-FFF2-40B4-BE49-F238E27FC236}">
                <a16:creationId xmlns:a16="http://schemas.microsoft.com/office/drawing/2014/main" id="{E3D22E5F-318C-034B-83D0-E2D0570D3098}"/>
              </a:ext>
            </a:extLst>
          </p:cNvPr>
          <p:cNvSpPr>
            <a:spLocks noGrp="1"/>
          </p:cNvSpPr>
          <p:nvPr>
            <p:ph type="title"/>
          </p:nvPr>
        </p:nvSpPr>
        <p:spPr/>
        <p:txBody>
          <a:bodyPr/>
          <a:lstStyle/>
          <a:p>
            <a:r>
              <a:rPr lang="en-US" dirty="0"/>
              <a:t>PAMA rulemaking</a:t>
            </a:r>
          </a:p>
        </p:txBody>
      </p:sp>
    </p:spTree>
    <p:extLst>
      <p:ext uri="{BB962C8B-B14F-4D97-AF65-F5344CB8AC3E}">
        <p14:creationId xmlns:p14="http://schemas.microsoft.com/office/powerpoint/2010/main" val="264800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F1AAD2-8C7B-8645-84BD-86D17DFF57EA}"/>
              </a:ext>
            </a:extLst>
          </p:cNvPr>
          <p:cNvSpPr>
            <a:spLocks noGrp="1"/>
          </p:cNvSpPr>
          <p:nvPr>
            <p:ph type="sldNum" sz="quarter" idx="12"/>
          </p:nvPr>
        </p:nvSpPr>
        <p:spPr/>
        <p:txBody>
          <a:bodyPr/>
          <a:lstStyle/>
          <a:p>
            <a:fld id="{CD683681-86C3-0D49-AC03-243C995073FD}" type="slidenum">
              <a:rPr lang="en-US" smtClean="0"/>
              <a:pPr/>
              <a:t>7</a:t>
            </a:fld>
            <a:endParaRPr lang="en-US" dirty="0"/>
          </a:p>
        </p:txBody>
      </p:sp>
      <p:sp>
        <p:nvSpPr>
          <p:cNvPr id="3" name="Content Placeholder 2">
            <a:extLst>
              <a:ext uri="{FF2B5EF4-FFF2-40B4-BE49-F238E27FC236}">
                <a16:creationId xmlns:a16="http://schemas.microsoft.com/office/drawing/2014/main" id="{35201A7F-A263-6544-860B-DA8AFBDDCD7E}"/>
              </a:ext>
            </a:extLst>
          </p:cNvPr>
          <p:cNvSpPr>
            <a:spLocks noGrp="1"/>
          </p:cNvSpPr>
          <p:nvPr>
            <p:ph sz="half" idx="13"/>
          </p:nvPr>
        </p:nvSpPr>
        <p:spPr>
          <a:xfrm>
            <a:off x="451571" y="1803217"/>
            <a:ext cx="4120429" cy="4351338"/>
          </a:xfrm>
        </p:spPr>
        <p:txBody>
          <a:bodyPr/>
          <a:lstStyle/>
          <a:p>
            <a:pPr>
              <a:lnSpc>
                <a:spcPct val="100000"/>
              </a:lnSpc>
              <a:spcAft>
                <a:spcPts val="600"/>
              </a:spcAft>
            </a:pPr>
            <a:r>
              <a:rPr lang="en-US" sz="1800" dirty="0"/>
              <a:t>Passed in December 2019, the </a:t>
            </a:r>
            <a:r>
              <a:rPr lang="en-US" sz="1800" i="1" dirty="0"/>
              <a:t>Laboratory Access for Beneficiaries (LAB) </a:t>
            </a:r>
            <a:r>
              <a:rPr lang="en-US" sz="1800" i="1" dirty="0">
                <a:solidFill>
                  <a:srgbClr val="44546A"/>
                </a:solidFill>
              </a:rPr>
              <a:t>Act </a:t>
            </a:r>
            <a:r>
              <a:rPr lang="en-US" sz="1800" dirty="0">
                <a:solidFill>
                  <a:srgbClr val="44546A"/>
                </a:solidFill>
              </a:rPr>
              <a:t>delayed </a:t>
            </a:r>
            <a:r>
              <a:rPr lang="en-US" sz="1800" dirty="0"/>
              <a:t>the data reporting period until 2021 so that applicable laboratories will </a:t>
            </a:r>
            <a:r>
              <a:rPr lang="en-US" sz="1800" b="1" dirty="0">
                <a:solidFill>
                  <a:srgbClr val="0080BB"/>
                </a:solidFill>
              </a:rPr>
              <a:t>not have to report applicable information to CMS in 2020. </a:t>
            </a:r>
          </a:p>
          <a:p>
            <a:r>
              <a:rPr lang="en-US" sz="1800" dirty="0"/>
              <a:t>The LAB Act also called for </a:t>
            </a:r>
            <a:r>
              <a:rPr lang="en-US" sz="1800" b="1" dirty="0">
                <a:solidFill>
                  <a:srgbClr val="0080BB"/>
                </a:solidFill>
              </a:rPr>
              <a:t>a</a:t>
            </a:r>
            <a:r>
              <a:rPr lang="en-US" sz="1800" dirty="0">
                <a:solidFill>
                  <a:srgbClr val="0080BB"/>
                </a:solidFill>
              </a:rPr>
              <a:t> </a:t>
            </a:r>
            <a:r>
              <a:rPr lang="en-US" sz="1800" b="1" dirty="0">
                <a:solidFill>
                  <a:srgbClr val="0080BB"/>
                </a:solidFill>
              </a:rPr>
              <a:t>study on how to implement a less burdensome data reporting process</a:t>
            </a:r>
            <a:r>
              <a:rPr lang="en-US" sz="1800" dirty="0">
                <a:solidFill>
                  <a:schemeClr val="accent5">
                    <a:lumMod val="75000"/>
                  </a:schemeClr>
                </a:solidFill>
              </a:rPr>
              <a:t> </a:t>
            </a:r>
            <a:r>
              <a:rPr lang="en-US" sz="1800" dirty="0"/>
              <a:t>that would still result in market-based rates on the CLFS and would be representative of the entire laboratory market, as Congress originally intended.</a:t>
            </a:r>
          </a:p>
          <a:p>
            <a:endParaRPr lang="en-US" sz="1800" dirty="0"/>
          </a:p>
          <a:p>
            <a:pPr>
              <a:lnSpc>
                <a:spcPct val="100000"/>
              </a:lnSpc>
              <a:spcAft>
                <a:spcPts val="600"/>
              </a:spcAft>
            </a:pPr>
            <a:endParaRPr lang="en-US" sz="1800" dirty="0"/>
          </a:p>
          <a:p>
            <a:pPr marL="0" indent="0">
              <a:lnSpc>
                <a:spcPct val="100000"/>
              </a:lnSpc>
              <a:spcAft>
                <a:spcPts val="600"/>
              </a:spcAft>
              <a:buNone/>
            </a:pPr>
            <a:endParaRPr lang="en-US" sz="1800" dirty="0"/>
          </a:p>
        </p:txBody>
      </p:sp>
      <p:sp>
        <p:nvSpPr>
          <p:cNvPr id="4" name="Title 3">
            <a:extLst>
              <a:ext uri="{FF2B5EF4-FFF2-40B4-BE49-F238E27FC236}">
                <a16:creationId xmlns:a16="http://schemas.microsoft.com/office/drawing/2014/main" id="{F26FD143-88A4-4548-B158-8FE2CDFBCCF6}"/>
              </a:ext>
            </a:extLst>
          </p:cNvPr>
          <p:cNvSpPr>
            <a:spLocks noGrp="1"/>
          </p:cNvSpPr>
          <p:nvPr>
            <p:ph type="title"/>
          </p:nvPr>
        </p:nvSpPr>
        <p:spPr/>
        <p:txBody>
          <a:bodyPr/>
          <a:lstStyle/>
          <a:p>
            <a:r>
              <a:rPr lang="en-US" dirty="0"/>
              <a:t>The LAB Act of 2019</a:t>
            </a:r>
          </a:p>
        </p:txBody>
      </p:sp>
      <p:sp>
        <p:nvSpPr>
          <p:cNvPr id="7" name="TextBox 6">
            <a:extLst>
              <a:ext uri="{FF2B5EF4-FFF2-40B4-BE49-F238E27FC236}">
                <a16:creationId xmlns:a16="http://schemas.microsoft.com/office/drawing/2014/main" id="{225FCEE6-D94A-644F-A6B0-B718AC924F59}"/>
              </a:ext>
            </a:extLst>
          </p:cNvPr>
          <p:cNvSpPr txBox="1"/>
          <p:nvPr/>
        </p:nvSpPr>
        <p:spPr>
          <a:xfrm>
            <a:off x="10585342" y="960895"/>
            <a:ext cx="184731" cy="369332"/>
          </a:xfrm>
          <a:prstGeom prst="rect">
            <a:avLst/>
          </a:prstGeom>
          <a:noFill/>
          <a:ln w="41275">
            <a:solidFill>
              <a:schemeClr val="lt1">
                <a:hueOff val="0"/>
                <a:satOff val="0"/>
                <a:lumOff val="0"/>
              </a:schemeClr>
            </a:solidFill>
          </a:ln>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76587A46-F3BC-4440-9D72-E2C53D43362E}"/>
              </a:ext>
            </a:extLst>
          </p:cNvPr>
          <p:cNvSpPr txBox="1">
            <a:spLocks/>
          </p:cNvSpPr>
          <p:nvPr/>
        </p:nvSpPr>
        <p:spPr>
          <a:xfrm>
            <a:off x="4017196" y="1343752"/>
            <a:ext cx="4675233" cy="725998"/>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chemeClr val="accent5"/>
              </a:buClr>
              <a:buFont typeface="Arial" panose="020B0604020202020204" pitchFamily="34" charset="0"/>
              <a:buChar char="•"/>
              <a:defRPr sz="16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1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1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endParaRPr lang="en-US" sz="1800" dirty="0"/>
          </a:p>
        </p:txBody>
      </p:sp>
      <p:sp>
        <p:nvSpPr>
          <p:cNvPr id="10" name="TextBox 9">
            <a:extLst>
              <a:ext uri="{FF2B5EF4-FFF2-40B4-BE49-F238E27FC236}">
                <a16:creationId xmlns:a16="http://schemas.microsoft.com/office/drawing/2014/main" id="{63AC1F78-F97F-8446-8B03-E83D45213F4E}"/>
              </a:ext>
            </a:extLst>
          </p:cNvPr>
          <p:cNvSpPr txBox="1"/>
          <p:nvPr/>
        </p:nvSpPr>
        <p:spPr>
          <a:xfrm>
            <a:off x="4017196" y="4165718"/>
            <a:ext cx="184731" cy="369332"/>
          </a:xfrm>
          <a:prstGeom prst="rect">
            <a:avLst/>
          </a:prstGeom>
          <a:noFill/>
        </p:spPr>
        <p:txBody>
          <a:bodyPr wrap="none" rtlCol="0">
            <a:spAutoFit/>
          </a:bodyPr>
          <a:lstStyle/>
          <a:p>
            <a:endParaRPr lang="en-US" dirty="0"/>
          </a:p>
        </p:txBody>
      </p:sp>
      <p:pic>
        <p:nvPicPr>
          <p:cNvPr id="15" name="Picture 14" descr="A screenshot of text&#10;&#10;Description automatically generated">
            <a:extLst>
              <a:ext uri="{FF2B5EF4-FFF2-40B4-BE49-F238E27FC236}">
                <a16:creationId xmlns:a16="http://schemas.microsoft.com/office/drawing/2014/main" id="{8E8E63D1-707E-9F42-83BB-C238384F367C}"/>
              </a:ext>
            </a:extLst>
          </p:cNvPr>
          <p:cNvPicPr>
            <a:picLocks noChangeAspect="1"/>
          </p:cNvPicPr>
          <p:nvPr/>
        </p:nvPicPr>
        <p:blipFill>
          <a:blip r:embed="rId2"/>
          <a:stretch>
            <a:fillRect/>
          </a:stretch>
        </p:blipFill>
        <p:spPr>
          <a:xfrm>
            <a:off x="5511869" y="1958262"/>
            <a:ext cx="2952092" cy="3556861"/>
          </a:xfrm>
          <a:prstGeom prst="rect">
            <a:avLst/>
          </a:prstGeom>
          <a:ln w="12700">
            <a:solidFill>
              <a:schemeClr val="bg1">
                <a:lumMod val="6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419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DA268C0-E214-C440-B53F-E5110B20996D}"/>
              </a:ext>
            </a:extLst>
          </p:cNvPr>
          <p:cNvGraphicFramePr>
            <a:graphicFrameLocks noGrp="1"/>
          </p:cNvGraphicFramePr>
          <p:nvPr>
            <p:extLst>
              <p:ext uri="{D42A27DB-BD31-4B8C-83A1-F6EECF244321}">
                <p14:modId xmlns:p14="http://schemas.microsoft.com/office/powerpoint/2010/main" val="128908739"/>
              </p:ext>
            </p:extLst>
          </p:nvPr>
        </p:nvGraphicFramePr>
        <p:xfrm>
          <a:off x="363732" y="1630998"/>
          <a:ext cx="4127500" cy="1833880"/>
        </p:xfrm>
        <a:graphic>
          <a:graphicData uri="http://schemas.openxmlformats.org/drawingml/2006/table">
            <a:tbl>
              <a:tblPr firstRow="1" bandRow="1">
                <a:tableStyleId>{5C22544A-7EE6-4342-B048-85BDC9FD1C3A}</a:tableStyleId>
              </a:tblPr>
              <a:tblGrid>
                <a:gridCol w="4127500">
                  <a:extLst>
                    <a:ext uri="{9D8B030D-6E8A-4147-A177-3AD203B41FA5}">
                      <a16:colId xmlns:a16="http://schemas.microsoft.com/office/drawing/2014/main" val="949373898"/>
                    </a:ext>
                  </a:extLst>
                </a:gridCol>
              </a:tblGrid>
              <a:tr h="370840">
                <a:tc>
                  <a:txBody>
                    <a:bodyPr/>
                    <a:lstStyle/>
                    <a:p>
                      <a:pPr algn="ctr"/>
                      <a:r>
                        <a:rPr lang="en-US" dirty="0"/>
                        <a:t>What’s changed?</a:t>
                      </a:r>
                    </a:p>
                  </a:txBody>
                  <a:tcPr>
                    <a:solidFill>
                      <a:srgbClr val="003763"/>
                    </a:solidFill>
                  </a:tcPr>
                </a:tc>
                <a:extLst>
                  <a:ext uri="{0D108BD9-81ED-4DB2-BD59-A6C34878D82A}">
                    <a16:rowId xmlns:a16="http://schemas.microsoft.com/office/drawing/2014/main" val="4264346244"/>
                  </a:ext>
                </a:extLst>
              </a:tr>
              <a:tr h="370840">
                <a:tc>
                  <a:txBody>
                    <a:bodyPr/>
                    <a:lstStyle/>
                    <a:p>
                      <a:r>
                        <a:rPr lang="en-US" b="1" dirty="0">
                          <a:solidFill>
                            <a:srgbClr val="0080BB"/>
                          </a:solidFill>
                        </a:rPr>
                        <a:t>The data reporting period has now been delayed by one year.</a:t>
                      </a:r>
                      <a:r>
                        <a:rPr lang="en-US" b="1" dirty="0">
                          <a:solidFill>
                            <a:srgbClr val="44546A"/>
                          </a:solidFill>
                        </a:rPr>
                        <a:t> </a:t>
                      </a:r>
                      <a:r>
                        <a:rPr lang="en-US" dirty="0">
                          <a:solidFill>
                            <a:srgbClr val="44546A"/>
                          </a:solidFill>
                        </a:rPr>
                        <a:t>Applicable labs are now scheduled to report data in Q1 of 2021.</a:t>
                      </a:r>
                    </a:p>
                    <a:p>
                      <a:endParaRPr lang="en-US" dirty="0"/>
                    </a:p>
                  </a:txBody>
                  <a:tcPr>
                    <a:solidFill>
                      <a:schemeClr val="bg1"/>
                    </a:solidFill>
                  </a:tcPr>
                </a:tc>
                <a:extLst>
                  <a:ext uri="{0D108BD9-81ED-4DB2-BD59-A6C34878D82A}">
                    <a16:rowId xmlns:a16="http://schemas.microsoft.com/office/drawing/2014/main" val="1008928244"/>
                  </a:ext>
                </a:extLst>
              </a:tr>
            </a:tbl>
          </a:graphicData>
        </a:graphic>
      </p:graphicFrame>
      <p:sp>
        <p:nvSpPr>
          <p:cNvPr id="2" name="Slide Number Placeholder 1">
            <a:extLst>
              <a:ext uri="{FF2B5EF4-FFF2-40B4-BE49-F238E27FC236}">
                <a16:creationId xmlns:a16="http://schemas.microsoft.com/office/drawing/2014/main" id="{E952DE77-EFD9-B141-9C6A-CA70F1C72CE2}"/>
              </a:ext>
            </a:extLst>
          </p:cNvPr>
          <p:cNvSpPr>
            <a:spLocks noGrp="1"/>
          </p:cNvSpPr>
          <p:nvPr>
            <p:ph type="sldNum" sz="quarter" idx="12"/>
          </p:nvPr>
        </p:nvSpPr>
        <p:spPr/>
        <p:txBody>
          <a:bodyPr/>
          <a:lstStyle/>
          <a:p>
            <a:fld id="{CD683681-86C3-0D49-AC03-243C995073FD}" type="slidenum">
              <a:rPr lang="en-US" smtClean="0"/>
              <a:pPr/>
              <a:t>8</a:t>
            </a:fld>
            <a:endParaRPr lang="en-US" dirty="0"/>
          </a:p>
        </p:txBody>
      </p:sp>
      <p:sp>
        <p:nvSpPr>
          <p:cNvPr id="4" name="Title 3">
            <a:extLst>
              <a:ext uri="{FF2B5EF4-FFF2-40B4-BE49-F238E27FC236}">
                <a16:creationId xmlns:a16="http://schemas.microsoft.com/office/drawing/2014/main" id="{A42E8F11-FA58-5846-B220-7772F362DD37}"/>
              </a:ext>
            </a:extLst>
          </p:cNvPr>
          <p:cNvSpPr>
            <a:spLocks noGrp="1"/>
          </p:cNvSpPr>
          <p:nvPr>
            <p:ph type="title"/>
          </p:nvPr>
        </p:nvSpPr>
        <p:spPr/>
        <p:txBody>
          <a:bodyPr/>
          <a:lstStyle/>
          <a:p>
            <a:r>
              <a:rPr lang="en-US" dirty="0"/>
              <a:t>What the LAB Act means for you</a:t>
            </a:r>
          </a:p>
        </p:txBody>
      </p:sp>
      <p:sp>
        <p:nvSpPr>
          <p:cNvPr id="7" name="Rectangle 6">
            <a:extLst>
              <a:ext uri="{FF2B5EF4-FFF2-40B4-BE49-F238E27FC236}">
                <a16:creationId xmlns:a16="http://schemas.microsoft.com/office/drawing/2014/main" id="{C353F144-93EB-6D4E-998D-D1674976B32B}"/>
              </a:ext>
            </a:extLst>
          </p:cNvPr>
          <p:cNvSpPr/>
          <p:nvPr/>
        </p:nvSpPr>
        <p:spPr>
          <a:xfrm>
            <a:off x="444500" y="3464878"/>
            <a:ext cx="3904528" cy="2308324"/>
          </a:xfrm>
          <a:prstGeom prst="rect">
            <a:avLst/>
          </a:prstGeom>
          <a:ln w="63500">
            <a:solidFill>
              <a:srgbClr val="003763"/>
            </a:solidFill>
          </a:ln>
        </p:spPr>
        <p:txBody>
          <a:bodyPr wrap="square">
            <a:spAutoFit/>
          </a:bodyPr>
          <a:lstStyle/>
          <a:p>
            <a:pPr algn="ctr"/>
            <a:endParaRPr lang="en-US" dirty="0">
              <a:solidFill>
                <a:srgbClr val="44546A"/>
              </a:solidFill>
            </a:endParaRPr>
          </a:p>
          <a:p>
            <a:pPr algn="ctr"/>
            <a:endParaRPr lang="en-US" dirty="0">
              <a:solidFill>
                <a:srgbClr val="44546A"/>
              </a:solidFill>
            </a:endParaRPr>
          </a:p>
          <a:p>
            <a:pPr algn="ctr"/>
            <a:r>
              <a:rPr lang="en-US" b="1" dirty="0">
                <a:solidFill>
                  <a:srgbClr val="44546A"/>
                </a:solidFill>
              </a:rPr>
              <a:t>Increased reporting is still critical! </a:t>
            </a:r>
            <a:r>
              <a:rPr lang="en-US" dirty="0">
                <a:solidFill>
                  <a:srgbClr val="44546A"/>
                </a:solidFill>
              </a:rPr>
              <a:t>Applicable labs are encouraged to use the one-year delay to review the accuracy of data collected and prepare for submission.</a:t>
            </a:r>
          </a:p>
          <a:p>
            <a:pPr algn="ctr"/>
            <a:endParaRPr lang="en-US" dirty="0">
              <a:solidFill>
                <a:srgbClr val="44546A"/>
              </a:solidFill>
            </a:endParaRPr>
          </a:p>
        </p:txBody>
      </p:sp>
      <p:pic>
        <p:nvPicPr>
          <p:cNvPr id="8" name="Picture 7">
            <a:extLst>
              <a:ext uri="{FF2B5EF4-FFF2-40B4-BE49-F238E27FC236}">
                <a16:creationId xmlns:a16="http://schemas.microsoft.com/office/drawing/2014/main" id="{1DD6781C-B499-2C4B-A210-EC43BFC44EE2}"/>
              </a:ext>
            </a:extLst>
          </p:cNvPr>
          <p:cNvPicPr>
            <a:picLocks noChangeAspect="1"/>
          </p:cNvPicPr>
          <p:nvPr/>
        </p:nvPicPr>
        <p:blipFill>
          <a:blip r:embed="rId2"/>
          <a:stretch>
            <a:fillRect/>
          </a:stretch>
        </p:blipFill>
        <p:spPr>
          <a:xfrm>
            <a:off x="2189415" y="3221153"/>
            <a:ext cx="476133" cy="726729"/>
          </a:xfrm>
          <a:prstGeom prst="rect">
            <a:avLst/>
          </a:prstGeom>
        </p:spPr>
      </p:pic>
      <p:graphicFrame>
        <p:nvGraphicFramePr>
          <p:cNvPr id="10" name="Table 9">
            <a:extLst>
              <a:ext uri="{FF2B5EF4-FFF2-40B4-BE49-F238E27FC236}">
                <a16:creationId xmlns:a16="http://schemas.microsoft.com/office/drawing/2014/main" id="{AD83D393-9795-474C-BE33-0581B043BEA7}"/>
              </a:ext>
            </a:extLst>
          </p:cNvPr>
          <p:cNvGraphicFramePr>
            <a:graphicFrameLocks noGrp="1"/>
          </p:cNvGraphicFramePr>
          <p:nvPr>
            <p:extLst>
              <p:ext uri="{D42A27DB-BD31-4B8C-83A1-F6EECF244321}">
                <p14:modId xmlns:p14="http://schemas.microsoft.com/office/powerpoint/2010/main" val="2224595957"/>
              </p:ext>
            </p:extLst>
          </p:nvPr>
        </p:nvGraphicFramePr>
        <p:xfrm>
          <a:off x="4572000" y="1630998"/>
          <a:ext cx="4127500" cy="4302760"/>
        </p:xfrm>
        <a:graphic>
          <a:graphicData uri="http://schemas.openxmlformats.org/drawingml/2006/table">
            <a:tbl>
              <a:tblPr firstRow="1" bandRow="1">
                <a:tableStyleId>{5C22544A-7EE6-4342-B048-85BDC9FD1C3A}</a:tableStyleId>
              </a:tblPr>
              <a:tblGrid>
                <a:gridCol w="4127500">
                  <a:extLst>
                    <a:ext uri="{9D8B030D-6E8A-4147-A177-3AD203B41FA5}">
                      <a16:colId xmlns:a16="http://schemas.microsoft.com/office/drawing/2014/main" val="949373898"/>
                    </a:ext>
                  </a:extLst>
                </a:gridCol>
              </a:tblGrid>
              <a:tr h="370840">
                <a:tc>
                  <a:txBody>
                    <a:bodyPr/>
                    <a:lstStyle/>
                    <a:p>
                      <a:pPr algn="ctr"/>
                      <a:r>
                        <a:rPr lang="en-US" dirty="0"/>
                        <a:t>What hasn’t changed? </a:t>
                      </a:r>
                    </a:p>
                  </a:txBody>
                  <a:tcPr>
                    <a:solidFill>
                      <a:srgbClr val="003763"/>
                    </a:solidFill>
                  </a:tcPr>
                </a:tc>
                <a:extLst>
                  <a:ext uri="{0D108BD9-81ED-4DB2-BD59-A6C34878D82A}">
                    <a16:rowId xmlns:a16="http://schemas.microsoft.com/office/drawing/2014/main" val="4264346244"/>
                  </a:ext>
                </a:extLst>
              </a:tr>
              <a:tr h="0">
                <a:tc>
                  <a:txBody>
                    <a:bodyPr/>
                    <a:lstStyle/>
                    <a:p>
                      <a:r>
                        <a:rPr lang="en-US" b="1" dirty="0">
                          <a:solidFill>
                            <a:srgbClr val="0080BB"/>
                          </a:solidFill>
                        </a:rPr>
                        <a:t>The data collection period remains the same. </a:t>
                      </a:r>
                      <a:r>
                        <a:rPr lang="en-US" dirty="0">
                          <a:solidFill>
                            <a:srgbClr val="44546A"/>
                          </a:solidFill>
                        </a:rPr>
                        <a:t>Applicable labs must report data from the second collection period (Jan 1-June 30, 2019).</a:t>
                      </a:r>
                    </a:p>
                    <a:p>
                      <a:endParaRPr lang="en-US" dirty="0">
                        <a:solidFill>
                          <a:srgbClr val="44546A"/>
                        </a:solidFill>
                      </a:endParaRPr>
                    </a:p>
                    <a:p>
                      <a:r>
                        <a:rPr lang="en-US" b="1" dirty="0">
                          <a:solidFill>
                            <a:srgbClr val="0080BB"/>
                          </a:solidFill>
                        </a:rPr>
                        <a:t>Scheduled reimbursement cuts remain in place. </a:t>
                      </a:r>
                      <a:r>
                        <a:rPr lang="en-US" dirty="0">
                          <a:solidFill>
                            <a:srgbClr val="44546A"/>
                          </a:solidFill>
                        </a:rPr>
                        <a:t>Reduction cap is 10% in 2020, 15% in 2021, 2022, and 2023.</a:t>
                      </a:r>
                    </a:p>
                    <a:p>
                      <a:endParaRPr lang="en-US" dirty="0">
                        <a:solidFill>
                          <a:srgbClr val="44546A"/>
                        </a:solidFill>
                      </a:endParaRPr>
                    </a:p>
                    <a:p>
                      <a:r>
                        <a:rPr lang="en-US" b="1" dirty="0">
                          <a:solidFill>
                            <a:srgbClr val="0080BB"/>
                          </a:solidFill>
                        </a:rPr>
                        <a:t>CMS will continue to rely on previously collected data for basis for implementing new reimbursement cuts in 2021.</a:t>
                      </a:r>
                    </a:p>
                  </a:txBody>
                  <a:tcPr>
                    <a:solidFill>
                      <a:schemeClr val="bg1"/>
                    </a:solidFill>
                  </a:tcPr>
                </a:tc>
                <a:extLst>
                  <a:ext uri="{0D108BD9-81ED-4DB2-BD59-A6C34878D82A}">
                    <a16:rowId xmlns:a16="http://schemas.microsoft.com/office/drawing/2014/main" val="1008928244"/>
                  </a:ext>
                </a:extLst>
              </a:tr>
            </a:tbl>
          </a:graphicData>
        </a:graphic>
      </p:graphicFrame>
    </p:spTree>
    <p:extLst>
      <p:ext uri="{BB962C8B-B14F-4D97-AF65-F5344CB8AC3E}">
        <p14:creationId xmlns:p14="http://schemas.microsoft.com/office/powerpoint/2010/main" val="256721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84DD7A-057C-FC40-91D9-7D131CED4BF0}"/>
              </a:ext>
            </a:extLst>
          </p:cNvPr>
          <p:cNvSpPr>
            <a:spLocks noGrp="1"/>
          </p:cNvSpPr>
          <p:nvPr>
            <p:ph type="sldNum" sz="quarter" idx="12"/>
          </p:nvPr>
        </p:nvSpPr>
        <p:spPr/>
        <p:txBody>
          <a:bodyPr/>
          <a:lstStyle/>
          <a:p>
            <a:fld id="{CD683681-86C3-0D49-AC03-243C995073FD}" type="slidenum">
              <a:rPr lang="en-US" smtClean="0"/>
              <a:pPr/>
              <a:t>9</a:t>
            </a:fld>
            <a:endParaRPr lang="en-US" dirty="0"/>
          </a:p>
        </p:txBody>
      </p:sp>
      <p:sp>
        <p:nvSpPr>
          <p:cNvPr id="4" name="Title 3">
            <a:extLst>
              <a:ext uri="{FF2B5EF4-FFF2-40B4-BE49-F238E27FC236}">
                <a16:creationId xmlns:a16="http://schemas.microsoft.com/office/drawing/2014/main" id="{46813D15-192F-4542-B020-CBDD3D5F2F64}"/>
              </a:ext>
            </a:extLst>
          </p:cNvPr>
          <p:cNvSpPr>
            <a:spLocks noGrp="1"/>
          </p:cNvSpPr>
          <p:nvPr>
            <p:ph type="title"/>
          </p:nvPr>
        </p:nvSpPr>
        <p:spPr/>
        <p:txBody>
          <a:bodyPr/>
          <a:lstStyle/>
          <a:p>
            <a:r>
              <a:rPr lang="en-US" dirty="0"/>
              <a:t>Timeline</a:t>
            </a:r>
          </a:p>
        </p:txBody>
      </p:sp>
      <p:sp>
        <p:nvSpPr>
          <p:cNvPr id="45" name="Rectangle 44">
            <a:extLst>
              <a:ext uri="{FF2B5EF4-FFF2-40B4-BE49-F238E27FC236}">
                <a16:creationId xmlns:a16="http://schemas.microsoft.com/office/drawing/2014/main" id="{F025BD18-A1C5-4E41-A537-2B2170BF4992}"/>
              </a:ext>
            </a:extLst>
          </p:cNvPr>
          <p:cNvSpPr/>
          <p:nvPr/>
        </p:nvSpPr>
        <p:spPr>
          <a:xfrm>
            <a:off x="306815" y="2260091"/>
            <a:ext cx="1310403" cy="3385542"/>
          </a:xfrm>
          <a:prstGeom prst="rect">
            <a:avLst/>
          </a:prstGeom>
        </p:spPr>
        <p:txBody>
          <a:bodyPr wrap="square">
            <a:spAutoFit/>
          </a:bodyPr>
          <a:lstStyle/>
          <a:p>
            <a:pPr lvl="0">
              <a:spcAft>
                <a:spcPts val="1200"/>
              </a:spcAft>
            </a:pPr>
            <a:r>
              <a:rPr lang="en-US" sz="1400" b="1" dirty="0">
                <a:solidFill>
                  <a:srgbClr val="0080BB"/>
                </a:solidFill>
              </a:rPr>
              <a:t>JUN. 16:  </a:t>
            </a:r>
            <a:r>
              <a:rPr lang="en-US" sz="1200" dirty="0">
                <a:solidFill>
                  <a:schemeClr val="tx2"/>
                </a:solidFill>
              </a:rPr>
              <a:t>Final rule released</a:t>
            </a:r>
          </a:p>
          <a:p>
            <a:pPr lvl="0">
              <a:spcAft>
                <a:spcPts val="600"/>
              </a:spcAft>
            </a:pPr>
            <a:r>
              <a:rPr lang="en-US" sz="1400" b="1" dirty="0">
                <a:solidFill>
                  <a:srgbClr val="0080BB"/>
                </a:solidFill>
              </a:rPr>
              <a:t>JAN. 1 –   JUN. 30:   </a:t>
            </a:r>
            <a:r>
              <a:rPr lang="en-US" sz="1200" dirty="0">
                <a:solidFill>
                  <a:schemeClr val="tx2"/>
                </a:solidFill>
              </a:rPr>
              <a:t>First data collection period</a:t>
            </a:r>
          </a:p>
          <a:p>
            <a:pPr lvl="0">
              <a:spcAft>
                <a:spcPts val="600"/>
              </a:spcAft>
            </a:pPr>
            <a:endParaRPr lang="en-US" sz="1400" b="1" dirty="0">
              <a:solidFill>
                <a:schemeClr val="tx2"/>
              </a:solidFill>
            </a:endParaRPr>
          </a:p>
          <a:p>
            <a:pPr lvl="0">
              <a:spcAft>
                <a:spcPts val="600"/>
              </a:spcAft>
            </a:pPr>
            <a:endParaRPr lang="en-US" sz="1400" b="1" dirty="0">
              <a:solidFill>
                <a:schemeClr val="tx2"/>
              </a:solidFill>
            </a:endParaRPr>
          </a:p>
          <a:p>
            <a:pPr lvl="0">
              <a:spcAft>
                <a:spcPts val="600"/>
              </a:spcAft>
            </a:pPr>
            <a:endParaRPr lang="en-US" sz="1400" b="1" dirty="0">
              <a:solidFill>
                <a:schemeClr val="tx2"/>
              </a:solidFill>
            </a:endParaRPr>
          </a:p>
          <a:p>
            <a:pPr lvl="0">
              <a:spcAft>
                <a:spcPts val="600"/>
              </a:spcAft>
            </a:pPr>
            <a:endParaRPr lang="en-US" sz="1400" b="1" dirty="0">
              <a:solidFill>
                <a:schemeClr val="tx2"/>
              </a:solidFill>
            </a:endParaRPr>
          </a:p>
          <a:p>
            <a:pPr lvl="0">
              <a:spcAft>
                <a:spcPts val="600"/>
              </a:spcAft>
            </a:pPr>
            <a:endParaRPr lang="en-US" sz="1400" b="1" dirty="0">
              <a:solidFill>
                <a:schemeClr val="tx2"/>
              </a:solidFill>
            </a:endParaRPr>
          </a:p>
          <a:p>
            <a:pPr lvl="0">
              <a:spcAft>
                <a:spcPts val="600"/>
              </a:spcAft>
            </a:pPr>
            <a:endParaRPr lang="en-US" sz="1400" b="1" dirty="0">
              <a:solidFill>
                <a:schemeClr val="tx2"/>
              </a:solidFill>
            </a:endParaRPr>
          </a:p>
        </p:txBody>
      </p:sp>
      <p:sp>
        <p:nvSpPr>
          <p:cNvPr id="46" name="Rectangle 45">
            <a:extLst>
              <a:ext uri="{FF2B5EF4-FFF2-40B4-BE49-F238E27FC236}">
                <a16:creationId xmlns:a16="http://schemas.microsoft.com/office/drawing/2014/main" id="{3795E428-39A0-374D-8F62-E5D7140BDC47}"/>
              </a:ext>
            </a:extLst>
          </p:cNvPr>
          <p:cNvSpPr/>
          <p:nvPr/>
        </p:nvSpPr>
        <p:spPr>
          <a:xfrm>
            <a:off x="1405210" y="2832308"/>
            <a:ext cx="1540518" cy="3524042"/>
          </a:xfrm>
          <a:prstGeom prst="rect">
            <a:avLst/>
          </a:prstGeom>
        </p:spPr>
        <p:txBody>
          <a:bodyPr wrap="square">
            <a:spAutoFit/>
          </a:bodyPr>
          <a:lstStyle/>
          <a:p>
            <a:pPr lvl="0">
              <a:spcAft>
                <a:spcPts val="1800"/>
              </a:spcAft>
            </a:pPr>
            <a:r>
              <a:rPr lang="en-US" sz="1400" b="1" dirty="0">
                <a:solidFill>
                  <a:srgbClr val="0080BB"/>
                </a:solidFill>
              </a:rPr>
              <a:t>JAN. 1 –         MAY 31:        </a:t>
            </a:r>
            <a:r>
              <a:rPr lang="en-US" sz="1200" dirty="0">
                <a:solidFill>
                  <a:schemeClr val="tx2"/>
                </a:solidFill>
              </a:rPr>
              <a:t>First data </a:t>
            </a:r>
            <a:br>
              <a:rPr lang="en-US" sz="1200" dirty="0">
                <a:solidFill>
                  <a:schemeClr val="tx2"/>
                </a:solidFill>
              </a:rPr>
            </a:br>
            <a:r>
              <a:rPr lang="en-US" sz="1200" dirty="0">
                <a:solidFill>
                  <a:schemeClr val="tx2"/>
                </a:solidFill>
              </a:rPr>
              <a:t>reporting period</a:t>
            </a:r>
          </a:p>
          <a:p>
            <a:pPr lvl="0">
              <a:spcAft>
                <a:spcPts val="1800"/>
              </a:spcAft>
            </a:pPr>
            <a:r>
              <a:rPr lang="en-US" sz="1400" b="1" dirty="0">
                <a:solidFill>
                  <a:srgbClr val="0080BB"/>
                </a:solidFill>
              </a:rPr>
              <a:t>SEPT. 22:     </a:t>
            </a:r>
            <a:r>
              <a:rPr lang="en-US" sz="1200" dirty="0">
                <a:solidFill>
                  <a:schemeClr val="tx2"/>
                </a:solidFill>
              </a:rPr>
              <a:t>CMS releases preliminary payment rates, followed by 30 day comment period</a:t>
            </a:r>
          </a:p>
          <a:p>
            <a:pPr lvl="0">
              <a:spcAft>
                <a:spcPts val="1800"/>
              </a:spcAft>
            </a:pPr>
            <a:r>
              <a:rPr lang="en-US" sz="1400" b="1" dirty="0">
                <a:solidFill>
                  <a:srgbClr val="0080BB"/>
                </a:solidFill>
              </a:rPr>
              <a:t>NOV. 17:       </a:t>
            </a:r>
            <a:r>
              <a:rPr lang="en-US" sz="1200" dirty="0">
                <a:solidFill>
                  <a:schemeClr val="tx2"/>
                </a:solidFill>
              </a:rPr>
              <a:t>CMS releases final payment rates</a:t>
            </a:r>
          </a:p>
          <a:p>
            <a:pPr lvl="0">
              <a:spcAft>
                <a:spcPts val="600"/>
              </a:spcAft>
            </a:pPr>
            <a:endParaRPr lang="en-US" sz="1400" b="1" dirty="0">
              <a:solidFill>
                <a:schemeClr val="tx2"/>
              </a:solidFill>
            </a:endParaRPr>
          </a:p>
        </p:txBody>
      </p:sp>
      <p:sp>
        <p:nvSpPr>
          <p:cNvPr id="47" name="Rectangle 46">
            <a:extLst>
              <a:ext uri="{FF2B5EF4-FFF2-40B4-BE49-F238E27FC236}">
                <a16:creationId xmlns:a16="http://schemas.microsoft.com/office/drawing/2014/main" id="{54FE7098-B555-664D-90FB-AD10AD6A3411}"/>
              </a:ext>
            </a:extLst>
          </p:cNvPr>
          <p:cNvSpPr/>
          <p:nvPr/>
        </p:nvSpPr>
        <p:spPr>
          <a:xfrm>
            <a:off x="2487850" y="2246833"/>
            <a:ext cx="1472640" cy="969496"/>
          </a:xfrm>
          <a:prstGeom prst="rect">
            <a:avLst/>
          </a:prstGeom>
        </p:spPr>
        <p:txBody>
          <a:bodyPr wrap="square">
            <a:spAutoFit/>
          </a:bodyPr>
          <a:lstStyle/>
          <a:p>
            <a:pPr lvl="0">
              <a:spcAft>
                <a:spcPts val="600"/>
              </a:spcAft>
            </a:pPr>
            <a:r>
              <a:rPr lang="en-US" sz="1400" b="1" dirty="0">
                <a:solidFill>
                  <a:srgbClr val="0080BB"/>
                </a:solidFill>
              </a:rPr>
              <a:t>JAN. 1:         </a:t>
            </a:r>
            <a:r>
              <a:rPr lang="en-US" sz="1200" dirty="0">
                <a:solidFill>
                  <a:schemeClr val="tx2"/>
                </a:solidFill>
              </a:rPr>
              <a:t>New rates effective</a:t>
            </a:r>
          </a:p>
          <a:p>
            <a:pPr lvl="0">
              <a:spcAft>
                <a:spcPts val="600"/>
              </a:spcAft>
            </a:pPr>
            <a:endParaRPr lang="en-US" sz="1400" b="1" dirty="0">
              <a:solidFill>
                <a:schemeClr val="tx2"/>
              </a:solidFill>
            </a:endParaRPr>
          </a:p>
        </p:txBody>
      </p:sp>
      <p:sp>
        <p:nvSpPr>
          <p:cNvPr id="48" name="Rectangle 47">
            <a:extLst>
              <a:ext uri="{FF2B5EF4-FFF2-40B4-BE49-F238E27FC236}">
                <a16:creationId xmlns:a16="http://schemas.microsoft.com/office/drawing/2014/main" id="{16116D8D-D4E8-1C40-97A3-239766D7D8B5}"/>
              </a:ext>
            </a:extLst>
          </p:cNvPr>
          <p:cNvSpPr/>
          <p:nvPr/>
        </p:nvSpPr>
        <p:spPr>
          <a:xfrm>
            <a:off x="3472652" y="2205890"/>
            <a:ext cx="1428265" cy="1172629"/>
          </a:xfrm>
          <a:prstGeom prst="rect">
            <a:avLst/>
          </a:prstGeom>
        </p:spPr>
        <p:txBody>
          <a:bodyPr wrap="square">
            <a:spAutoFit/>
          </a:bodyPr>
          <a:lstStyle/>
          <a:p>
            <a:pPr lvl="0">
              <a:spcAft>
                <a:spcPct val="35000"/>
              </a:spcAft>
            </a:pPr>
            <a:r>
              <a:rPr lang="en-US" sz="1400" b="1" dirty="0">
                <a:solidFill>
                  <a:srgbClr val="0080BB"/>
                </a:solidFill>
              </a:rPr>
              <a:t>JAN. 1 –     JUN. 30:</a:t>
            </a:r>
            <a:r>
              <a:rPr lang="en-US" sz="1400" b="1" dirty="0">
                <a:solidFill>
                  <a:srgbClr val="2E75B6"/>
                </a:solidFill>
              </a:rPr>
              <a:t> </a:t>
            </a:r>
            <a:r>
              <a:rPr lang="en-US" sz="1200" dirty="0">
                <a:solidFill>
                  <a:schemeClr val="tx2"/>
                </a:solidFill>
              </a:rPr>
              <a:t>Second data collection period</a:t>
            </a:r>
          </a:p>
          <a:p>
            <a:pPr lvl="0">
              <a:spcAft>
                <a:spcPts val="600"/>
              </a:spcAft>
            </a:pPr>
            <a:endParaRPr lang="en-US" sz="1400" b="1" dirty="0">
              <a:solidFill>
                <a:schemeClr val="tx2"/>
              </a:solidFill>
            </a:endParaRPr>
          </a:p>
        </p:txBody>
      </p:sp>
      <p:sp>
        <p:nvSpPr>
          <p:cNvPr id="49" name="Rectangle 48">
            <a:extLst>
              <a:ext uri="{FF2B5EF4-FFF2-40B4-BE49-F238E27FC236}">
                <a16:creationId xmlns:a16="http://schemas.microsoft.com/office/drawing/2014/main" id="{27B402B4-A37D-524C-980D-B4AA07931319}"/>
              </a:ext>
            </a:extLst>
          </p:cNvPr>
          <p:cNvSpPr/>
          <p:nvPr/>
        </p:nvSpPr>
        <p:spPr>
          <a:xfrm>
            <a:off x="5615529" y="2193254"/>
            <a:ext cx="1454568" cy="4708981"/>
          </a:xfrm>
          <a:prstGeom prst="rect">
            <a:avLst/>
          </a:prstGeom>
        </p:spPr>
        <p:txBody>
          <a:bodyPr wrap="square">
            <a:spAutoFit/>
          </a:bodyPr>
          <a:lstStyle/>
          <a:p>
            <a:pPr lvl="0">
              <a:spcAft>
                <a:spcPts val="1800"/>
              </a:spcAft>
            </a:pPr>
            <a:r>
              <a:rPr lang="en-US" sz="1400" b="1" dirty="0">
                <a:solidFill>
                  <a:srgbClr val="0080BB"/>
                </a:solidFill>
              </a:rPr>
              <a:t>JAN. 1 –      MAR. 31: </a:t>
            </a:r>
            <a:r>
              <a:rPr lang="en-US" sz="1200" dirty="0">
                <a:solidFill>
                  <a:schemeClr val="tx2"/>
                </a:solidFill>
              </a:rPr>
              <a:t>Second data reporting period</a:t>
            </a:r>
          </a:p>
          <a:p>
            <a:pPr lvl="0">
              <a:spcAft>
                <a:spcPts val="1800"/>
              </a:spcAft>
            </a:pPr>
            <a:r>
              <a:rPr lang="en-US" sz="1400" b="1" dirty="0">
                <a:solidFill>
                  <a:srgbClr val="0080BB"/>
                </a:solidFill>
                <a:cs typeface="Arial" panose="020B0604020202020204" pitchFamily="34" charset="0"/>
              </a:rPr>
              <a:t>JUNE:        </a:t>
            </a:r>
            <a:r>
              <a:rPr lang="en-US" sz="1200" dirty="0" err="1">
                <a:solidFill>
                  <a:schemeClr val="tx2"/>
                </a:solidFill>
                <a:cs typeface="Arial" panose="020B0604020202020204" pitchFamily="34" charset="0"/>
              </a:rPr>
              <a:t>MedPac</a:t>
            </a:r>
            <a:r>
              <a:rPr lang="en-US" sz="1200" dirty="0">
                <a:solidFill>
                  <a:schemeClr val="tx2"/>
                </a:solidFill>
                <a:cs typeface="Arial" panose="020B0604020202020204" pitchFamily="34" charset="0"/>
              </a:rPr>
              <a:t> study sent to Congress and CMS</a:t>
            </a:r>
            <a:endParaRPr lang="en-US" sz="1200" b="1" dirty="0">
              <a:solidFill>
                <a:schemeClr val="tx2"/>
              </a:solidFill>
            </a:endParaRPr>
          </a:p>
          <a:p>
            <a:pPr lvl="0">
              <a:spcAft>
                <a:spcPts val="1800"/>
              </a:spcAft>
            </a:pPr>
            <a:r>
              <a:rPr lang="en-US" sz="1400" b="1" dirty="0">
                <a:solidFill>
                  <a:srgbClr val="0080BB"/>
                </a:solidFill>
                <a:cs typeface="Arial" panose="020B0604020202020204" pitchFamily="34" charset="0"/>
              </a:rPr>
              <a:t>SEPT.:        </a:t>
            </a:r>
            <a:r>
              <a:rPr lang="en-US" sz="1200" dirty="0">
                <a:solidFill>
                  <a:schemeClr val="tx2"/>
                </a:solidFill>
                <a:cs typeface="Arial" panose="020B0604020202020204" pitchFamily="34" charset="0"/>
              </a:rPr>
              <a:t>CMS releases preliminary payment rates, followed by 30 day comment period</a:t>
            </a:r>
          </a:p>
          <a:p>
            <a:pPr lvl="0">
              <a:spcAft>
                <a:spcPts val="1800"/>
              </a:spcAft>
            </a:pPr>
            <a:r>
              <a:rPr lang="en-US" sz="1400" b="1" dirty="0">
                <a:solidFill>
                  <a:srgbClr val="0080BB"/>
                </a:solidFill>
                <a:cs typeface="Arial" panose="020B0604020202020204" pitchFamily="34" charset="0"/>
              </a:rPr>
              <a:t>NOV.:          </a:t>
            </a:r>
            <a:r>
              <a:rPr lang="en-US" sz="1200" dirty="0">
                <a:solidFill>
                  <a:schemeClr val="tx2"/>
                </a:solidFill>
                <a:cs typeface="Arial" panose="020B0604020202020204" pitchFamily="34" charset="0"/>
              </a:rPr>
              <a:t>CMS releases final payment rates</a:t>
            </a:r>
          </a:p>
          <a:p>
            <a:pPr lvl="0">
              <a:spcAft>
                <a:spcPts val="600"/>
              </a:spcAft>
            </a:pPr>
            <a:endParaRPr lang="en-US" sz="1400" b="1" dirty="0">
              <a:solidFill>
                <a:schemeClr val="tx2"/>
              </a:solidFill>
            </a:endParaRPr>
          </a:p>
        </p:txBody>
      </p:sp>
      <p:sp>
        <p:nvSpPr>
          <p:cNvPr id="51" name="Rectangle 50">
            <a:extLst>
              <a:ext uri="{FF2B5EF4-FFF2-40B4-BE49-F238E27FC236}">
                <a16:creationId xmlns:a16="http://schemas.microsoft.com/office/drawing/2014/main" id="{9FD2F7D4-FAA8-1440-8CC2-E927FD78F9D0}"/>
              </a:ext>
            </a:extLst>
          </p:cNvPr>
          <p:cNvSpPr/>
          <p:nvPr/>
        </p:nvSpPr>
        <p:spPr>
          <a:xfrm>
            <a:off x="6825967" y="2200754"/>
            <a:ext cx="1444850" cy="969496"/>
          </a:xfrm>
          <a:prstGeom prst="rect">
            <a:avLst/>
          </a:prstGeom>
        </p:spPr>
        <p:txBody>
          <a:bodyPr wrap="square">
            <a:spAutoFit/>
          </a:bodyPr>
          <a:lstStyle/>
          <a:p>
            <a:pPr lvl="0">
              <a:spcAft>
                <a:spcPts val="600"/>
              </a:spcAft>
            </a:pPr>
            <a:r>
              <a:rPr lang="en-US" sz="1400" b="1" dirty="0">
                <a:solidFill>
                  <a:srgbClr val="0080BB"/>
                </a:solidFill>
              </a:rPr>
              <a:t>JAN. 1:        </a:t>
            </a:r>
            <a:r>
              <a:rPr lang="en-US" sz="1200" dirty="0">
                <a:solidFill>
                  <a:schemeClr val="tx2"/>
                </a:solidFill>
              </a:rPr>
              <a:t>New rates effective</a:t>
            </a:r>
          </a:p>
          <a:p>
            <a:pPr lvl="0">
              <a:spcAft>
                <a:spcPts val="600"/>
              </a:spcAft>
            </a:pPr>
            <a:endParaRPr lang="en-US" sz="1400" b="1" dirty="0">
              <a:solidFill>
                <a:schemeClr val="tx2"/>
              </a:solidFill>
            </a:endParaRPr>
          </a:p>
        </p:txBody>
      </p:sp>
      <p:sp>
        <p:nvSpPr>
          <p:cNvPr id="3" name="TextBox 2">
            <a:extLst>
              <a:ext uri="{FF2B5EF4-FFF2-40B4-BE49-F238E27FC236}">
                <a16:creationId xmlns:a16="http://schemas.microsoft.com/office/drawing/2014/main" id="{5ECE2830-DCD2-D94E-8E39-6A762DBBD0D4}"/>
              </a:ext>
            </a:extLst>
          </p:cNvPr>
          <p:cNvSpPr txBox="1"/>
          <p:nvPr/>
        </p:nvSpPr>
        <p:spPr>
          <a:xfrm>
            <a:off x="10809514" y="805543"/>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E06D2A4A-44AF-4444-9EFD-8F978BE83E30}"/>
              </a:ext>
            </a:extLst>
          </p:cNvPr>
          <p:cNvSpPr/>
          <p:nvPr/>
        </p:nvSpPr>
        <p:spPr>
          <a:xfrm>
            <a:off x="8540873" y="1634579"/>
            <a:ext cx="761747" cy="369332"/>
          </a:xfrm>
          <a:prstGeom prst="rect">
            <a:avLst/>
          </a:prstGeom>
        </p:spPr>
        <p:txBody>
          <a:bodyPr wrap="none">
            <a:spAutoFit/>
          </a:bodyPr>
          <a:lstStyle/>
          <a:p>
            <a:pPr algn="ctr"/>
            <a:r>
              <a:rPr lang="en-US" b="1" dirty="0">
                <a:solidFill>
                  <a:schemeClr val="bg1"/>
                </a:solidFill>
              </a:rPr>
              <a:t>2022</a:t>
            </a:r>
            <a:r>
              <a:rPr lang="en-US" b="1" dirty="0">
                <a:solidFill>
                  <a:schemeClr val="accent5">
                    <a:lumMod val="75000"/>
                  </a:schemeClr>
                </a:solidFill>
              </a:rPr>
              <a:t> </a:t>
            </a:r>
            <a:endParaRPr lang="en-US" dirty="0"/>
          </a:p>
        </p:txBody>
      </p:sp>
      <p:graphicFrame>
        <p:nvGraphicFramePr>
          <p:cNvPr id="9" name="Diagram 8">
            <a:extLst>
              <a:ext uri="{FF2B5EF4-FFF2-40B4-BE49-F238E27FC236}">
                <a16:creationId xmlns:a16="http://schemas.microsoft.com/office/drawing/2014/main" id="{FF71A59F-2A01-4D4B-A01D-3961F1E03ABC}"/>
              </a:ext>
            </a:extLst>
          </p:cNvPr>
          <p:cNvGraphicFramePr/>
          <p:nvPr>
            <p:extLst>
              <p:ext uri="{D42A27DB-BD31-4B8C-83A1-F6EECF244321}">
                <p14:modId xmlns:p14="http://schemas.microsoft.com/office/powerpoint/2010/main" val="2124407597"/>
              </p:ext>
            </p:extLst>
          </p:nvPr>
        </p:nvGraphicFramePr>
        <p:xfrm>
          <a:off x="102752" y="1217441"/>
          <a:ext cx="9022707" cy="1216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a:extLst>
              <a:ext uri="{FF2B5EF4-FFF2-40B4-BE49-F238E27FC236}">
                <a16:creationId xmlns:a16="http://schemas.microsoft.com/office/drawing/2014/main" id="{F94DEC4E-32C9-844C-946E-E3771299886B}"/>
              </a:ext>
            </a:extLst>
          </p:cNvPr>
          <p:cNvSpPr/>
          <p:nvPr/>
        </p:nvSpPr>
        <p:spPr>
          <a:xfrm>
            <a:off x="7738790" y="2807187"/>
            <a:ext cx="1255881" cy="1677382"/>
          </a:xfrm>
          <a:prstGeom prst="rect">
            <a:avLst/>
          </a:prstGeom>
        </p:spPr>
        <p:txBody>
          <a:bodyPr wrap="square">
            <a:spAutoFit/>
          </a:bodyPr>
          <a:lstStyle/>
          <a:p>
            <a:pPr lvl="0">
              <a:spcAft>
                <a:spcPts val="600"/>
              </a:spcAft>
            </a:pPr>
            <a:r>
              <a:rPr lang="en-US" sz="1200" i="1" dirty="0">
                <a:solidFill>
                  <a:schemeClr val="tx2"/>
                </a:solidFill>
              </a:rPr>
              <a:t>Cycle of data collection, reporting, and rate-setting is scheduled to continue every three years</a:t>
            </a:r>
          </a:p>
          <a:p>
            <a:pPr lvl="0">
              <a:spcAft>
                <a:spcPts val="600"/>
              </a:spcAft>
            </a:pPr>
            <a:endParaRPr lang="en-US" sz="1400" b="1" dirty="0">
              <a:solidFill>
                <a:schemeClr val="tx2"/>
              </a:solidFill>
            </a:endParaRPr>
          </a:p>
        </p:txBody>
      </p:sp>
      <p:cxnSp>
        <p:nvCxnSpPr>
          <p:cNvPr id="14" name="Straight Arrow Connector 13">
            <a:extLst>
              <a:ext uri="{FF2B5EF4-FFF2-40B4-BE49-F238E27FC236}">
                <a16:creationId xmlns:a16="http://schemas.microsoft.com/office/drawing/2014/main" id="{F163F2AC-AC70-AA4F-8F5E-2A5D43152075}"/>
              </a:ext>
            </a:extLst>
          </p:cNvPr>
          <p:cNvCxnSpPr>
            <a:cxnSpLocks/>
            <a:stCxn id="13" idx="0"/>
          </p:cNvCxnSpPr>
          <p:nvPr/>
        </p:nvCxnSpPr>
        <p:spPr>
          <a:xfrm flipV="1">
            <a:off x="8366731" y="2384957"/>
            <a:ext cx="0" cy="422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9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1060</TotalTime>
  <Words>3262</Words>
  <Application>Microsoft Macintosh PowerPoint</Application>
  <PresentationFormat>On-screen Show (4:3)</PresentationFormat>
  <Paragraphs>337</Paragraphs>
  <Slides>29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Hospital Reporting Under PAMA Sec. 216</vt:lpstr>
      <vt:lpstr>Overview</vt:lpstr>
      <vt:lpstr>Questions addressed</vt:lpstr>
      <vt:lpstr>Sec. 216 of PAMA</vt:lpstr>
      <vt:lpstr>Sec. 216 of PAMA – the basics</vt:lpstr>
      <vt:lpstr>PAMA rulemaking</vt:lpstr>
      <vt:lpstr>The LAB Act of 2019</vt:lpstr>
      <vt:lpstr>What the LAB Act means for you</vt:lpstr>
      <vt:lpstr>Timeline</vt:lpstr>
      <vt:lpstr>Who reports data to CMS?</vt:lpstr>
      <vt:lpstr>Who reports data to CMS?</vt:lpstr>
      <vt:lpstr>Who reports data to CMS?</vt:lpstr>
      <vt:lpstr>Who reports data to CMS?</vt:lpstr>
      <vt:lpstr>PowerPoint Presentation</vt:lpstr>
      <vt:lpstr>What data is reported?</vt:lpstr>
      <vt:lpstr>What data is reported?</vt:lpstr>
      <vt:lpstr>What data is NOT reported?</vt:lpstr>
      <vt:lpstr>Hospital outreach laboratories, take note:</vt:lpstr>
      <vt:lpstr>Hospital outreach laboratories, take note:</vt:lpstr>
      <vt:lpstr>When does reporting happen?</vt:lpstr>
      <vt:lpstr>How is reporting done?</vt:lpstr>
      <vt:lpstr>More on reporting…</vt:lpstr>
      <vt:lpstr>Registration for Clinical  Laboratory Data System</vt:lpstr>
      <vt:lpstr>Registration for Clinical  Laboratory Data System</vt:lpstr>
      <vt:lpstr>Data submission and certification</vt:lpstr>
      <vt:lpstr>Where can you find more info?</vt:lpstr>
      <vt:lpstr>Increased reporting is critical!</vt:lpstr>
      <vt:lpstr>PAMA slashes top 10 lab tests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Rosado</dc:creator>
  <cp:lastModifiedBy>Louise Serio</cp:lastModifiedBy>
  <cp:revision>159</cp:revision>
  <cp:lastPrinted>2019-06-28T13:09:40Z</cp:lastPrinted>
  <dcterms:created xsi:type="dcterms:W3CDTF">2018-04-25T20:02:32Z</dcterms:created>
  <dcterms:modified xsi:type="dcterms:W3CDTF">2020-02-03T18:06:51Z</dcterms:modified>
</cp:coreProperties>
</file>