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356" r:id="rId3"/>
    <p:sldId id="373" r:id="rId4"/>
    <p:sldId id="369" r:id="rId5"/>
    <p:sldId id="374" r:id="rId6"/>
    <p:sldId id="375" r:id="rId7"/>
    <p:sldId id="376" r:id="rId8"/>
    <p:sldId id="377" r:id="rId9"/>
    <p:sldId id="378" r:id="rId10"/>
    <p:sldId id="379" r:id="rId11"/>
    <p:sldId id="381" r:id="rId12"/>
    <p:sldId id="382" r:id="rId13"/>
    <p:sldId id="380" r:id="rId14"/>
    <p:sldId id="383" r:id="rId15"/>
    <p:sldId id="384" r:id="rId16"/>
    <p:sldId id="385" r:id="rId1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charset="-128"/>
        <a:cs typeface="+mn-cs"/>
      </a:defRPr>
    </a:lvl5pPr>
    <a:lvl6pPr marL="2286000" algn="l" defTabSz="914400" rtl="0" eaLnBrk="1" latinLnBrk="0" hangingPunct="1">
      <a:defRPr kern="1200">
        <a:solidFill>
          <a:schemeClr val="tx1"/>
        </a:solidFill>
        <a:latin typeface="Calibri" pitchFamily="34" charset="0"/>
        <a:ea typeface="ＭＳ Ｐゴシック" charset="-128"/>
        <a:cs typeface="+mn-cs"/>
      </a:defRPr>
    </a:lvl6pPr>
    <a:lvl7pPr marL="2743200" algn="l" defTabSz="914400" rtl="0" eaLnBrk="1" latinLnBrk="0" hangingPunct="1">
      <a:defRPr kern="1200">
        <a:solidFill>
          <a:schemeClr val="tx1"/>
        </a:solidFill>
        <a:latin typeface="Calibri" pitchFamily="34" charset="0"/>
        <a:ea typeface="ＭＳ Ｐゴシック" charset="-128"/>
        <a:cs typeface="+mn-cs"/>
      </a:defRPr>
    </a:lvl7pPr>
    <a:lvl8pPr marL="3200400" algn="l" defTabSz="914400" rtl="0" eaLnBrk="1" latinLnBrk="0" hangingPunct="1">
      <a:defRPr kern="1200">
        <a:solidFill>
          <a:schemeClr val="tx1"/>
        </a:solidFill>
        <a:latin typeface="Calibri" pitchFamily="34" charset="0"/>
        <a:ea typeface="ＭＳ Ｐゴシック" charset="-128"/>
        <a:cs typeface="+mn-cs"/>
      </a:defRPr>
    </a:lvl8pPr>
    <a:lvl9pPr marL="3657600" algn="l" defTabSz="914400" rtl="0" eaLnBrk="1" latinLnBrk="0" hangingPunct="1">
      <a:defRPr kern="1200">
        <a:solidFill>
          <a:schemeClr val="tx1"/>
        </a:solidFill>
        <a:latin typeface="Calibri" pitchFamily="34"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MS" initials="C" lastIdx="15" clrIdx="0"/>
  <p:cmAuthor id="1" name="Amy Bassano" initials="AB"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39B"/>
    <a:srgbClr val="1738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0"/>
  </p:normalViewPr>
  <p:slideViewPr>
    <p:cSldViewPr>
      <p:cViewPr varScale="1">
        <p:scale>
          <a:sx n="74" d="100"/>
          <a:sy n="74" d="100"/>
        </p:scale>
        <p:origin x="-121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523" cy="464662"/>
          </a:xfrm>
          <a:prstGeom prst="rect">
            <a:avLst/>
          </a:prstGeom>
        </p:spPr>
        <p:txBody>
          <a:bodyPr vert="horz" lIns="91313" tIns="45656" rIns="91313" bIns="45656" rtlCol="0"/>
          <a:lstStyle>
            <a:lvl1pPr algn="l">
              <a:defRPr sz="1200"/>
            </a:lvl1pPr>
          </a:lstStyle>
          <a:p>
            <a:endParaRPr lang="en-US"/>
          </a:p>
        </p:txBody>
      </p:sp>
      <p:sp>
        <p:nvSpPr>
          <p:cNvPr id="3" name="Date Placeholder 2"/>
          <p:cNvSpPr>
            <a:spLocks noGrp="1"/>
          </p:cNvSpPr>
          <p:nvPr>
            <p:ph type="dt" sz="quarter" idx="1"/>
          </p:nvPr>
        </p:nvSpPr>
        <p:spPr>
          <a:xfrm>
            <a:off x="3971293" y="1"/>
            <a:ext cx="3037523" cy="464662"/>
          </a:xfrm>
          <a:prstGeom prst="rect">
            <a:avLst/>
          </a:prstGeom>
        </p:spPr>
        <p:txBody>
          <a:bodyPr vert="horz" lIns="91313" tIns="45656" rIns="91313" bIns="45656" rtlCol="0"/>
          <a:lstStyle>
            <a:lvl1pPr algn="r">
              <a:defRPr sz="1200"/>
            </a:lvl1pPr>
          </a:lstStyle>
          <a:p>
            <a:fld id="{91A0D671-22E1-478A-96A4-B46B3ED93B5E}" type="datetimeFigureOut">
              <a:rPr lang="en-US" smtClean="0"/>
              <a:pPr/>
              <a:t>04/26/2015</a:t>
            </a:fld>
            <a:endParaRPr lang="en-US"/>
          </a:p>
        </p:txBody>
      </p:sp>
      <p:sp>
        <p:nvSpPr>
          <p:cNvPr id="4" name="Footer Placeholder 3"/>
          <p:cNvSpPr>
            <a:spLocks noGrp="1"/>
          </p:cNvSpPr>
          <p:nvPr>
            <p:ph type="ftr" sz="quarter" idx="2"/>
          </p:nvPr>
        </p:nvSpPr>
        <p:spPr>
          <a:xfrm>
            <a:off x="1" y="8830153"/>
            <a:ext cx="3037523" cy="464662"/>
          </a:xfrm>
          <a:prstGeom prst="rect">
            <a:avLst/>
          </a:prstGeom>
        </p:spPr>
        <p:txBody>
          <a:bodyPr vert="horz" lIns="91313" tIns="45656" rIns="91313" bIns="45656" rtlCol="0" anchor="b"/>
          <a:lstStyle>
            <a:lvl1pPr algn="l">
              <a:defRPr sz="1200"/>
            </a:lvl1pPr>
          </a:lstStyle>
          <a:p>
            <a:endParaRPr lang="en-US"/>
          </a:p>
        </p:txBody>
      </p:sp>
      <p:sp>
        <p:nvSpPr>
          <p:cNvPr id="5" name="Slide Number Placeholder 4"/>
          <p:cNvSpPr>
            <a:spLocks noGrp="1"/>
          </p:cNvSpPr>
          <p:nvPr>
            <p:ph type="sldNum" sz="quarter" idx="3"/>
          </p:nvPr>
        </p:nvSpPr>
        <p:spPr>
          <a:xfrm>
            <a:off x="3971293" y="8830153"/>
            <a:ext cx="3037523" cy="464662"/>
          </a:xfrm>
          <a:prstGeom prst="rect">
            <a:avLst/>
          </a:prstGeom>
        </p:spPr>
        <p:txBody>
          <a:bodyPr vert="horz" lIns="91313" tIns="45656" rIns="91313" bIns="45656" rtlCol="0" anchor="b"/>
          <a:lstStyle>
            <a:lvl1pPr algn="r">
              <a:defRPr sz="1200"/>
            </a:lvl1pPr>
          </a:lstStyle>
          <a:p>
            <a:fld id="{9A18F663-922D-48D4-A683-8401658EA337}" type="slidenum">
              <a:rPr lang="en-US" smtClean="0"/>
              <a:pPr/>
              <a:t>‹#›</a:t>
            </a:fld>
            <a:endParaRPr lang="en-US"/>
          </a:p>
        </p:txBody>
      </p:sp>
    </p:spTree>
    <p:extLst>
      <p:ext uri="{BB962C8B-B14F-4D97-AF65-F5344CB8AC3E}">
        <p14:creationId xmlns:p14="http://schemas.microsoft.com/office/powerpoint/2010/main" val="2849918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0" tIns="46576" rIns="93150" bIns="4657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0" tIns="46576" rIns="93150" bIns="46576" rtlCol="0"/>
          <a:lstStyle>
            <a:lvl1pPr algn="r">
              <a:defRPr sz="1200"/>
            </a:lvl1pPr>
          </a:lstStyle>
          <a:p>
            <a:fld id="{2EDBFB97-32F2-224C-B63B-2B070A49B128}" type="datetimeFigureOut">
              <a:rPr lang="en-US" smtClean="0"/>
              <a:pPr/>
              <a:t>04/26/2015</a:t>
            </a:fld>
            <a:endParaRPr lang="en-US"/>
          </a:p>
        </p:txBody>
      </p:sp>
      <p:sp>
        <p:nvSpPr>
          <p:cNvPr id="4" name="Slide Image Placeholder 3"/>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93150" tIns="46576" rIns="93150" bIns="4657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0" tIns="46576" rIns="93150" bIns="465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0" tIns="46576" rIns="93150" bIns="4657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0" tIns="46576" rIns="93150" bIns="46576" rtlCol="0" anchor="b"/>
          <a:lstStyle>
            <a:lvl1pPr algn="r">
              <a:defRPr sz="1200"/>
            </a:lvl1pPr>
          </a:lstStyle>
          <a:p>
            <a:fld id="{7A16B407-8CBD-4D40-9463-21056C444CD0}" type="slidenum">
              <a:rPr lang="en-US" smtClean="0"/>
              <a:pPr/>
              <a:t>‹#›</a:t>
            </a:fld>
            <a:endParaRPr lang="en-US"/>
          </a:p>
        </p:txBody>
      </p:sp>
    </p:spTree>
    <p:extLst>
      <p:ext uri="{BB962C8B-B14F-4D97-AF65-F5344CB8AC3E}">
        <p14:creationId xmlns:p14="http://schemas.microsoft.com/office/powerpoint/2010/main" val="7951761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531813"/>
            <a:ext cx="6403975" cy="2936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2130425"/>
            <a:ext cx="7772400" cy="1470025"/>
          </a:xfrm>
        </p:spPr>
        <p:txBody>
          <a:bodyPr>
            <a:normAutofit/>
          </a:bodyPr>
          <a:lstStyle>
            <a:lvl1pPr algn="ctr">
              <a:defRPr sz="2600" b="1"/>
            </a:lvl1pPr>
          </a:lstStyle>
          <a:p>
            <a:r>
              <a:rPr lang="en-US" smtClean="0"/>
              <a:t>Click to edit Master title style</a:t>
            </a:r>
            <a:endParaRPr lang="en-US" dirty="0"/>
          </a:p>
        </p:txBody>
      </p:sp>
      <p:sp>
        <p:nvSpPr>
          <p:cNvPr id="8" name="Text Placeholder 7"/>
          <p:cNvSpPr>
            <a:spLocks noGrp="1"/>
          </p:cNvSpPr>
          <p:nvPr>
            <p:ph type="body" sz="quarter" idx="10"/>
          </p:nvPr>
        </p:nvSpPr>
        <p:spPr>
          <a:xfrm>
            <a:off x="914400" y="4064763"/>
            <a:ext cx="7315200" cy="665307"/>
          </a:xfrm>
        </p:spPr>
        <p:txBody>
          <a:bodyPr/>
          <a:lstStyle>
            <a:lvl1pPr marL="0" indent="0" algn="ctr">
              <a:buNone/>
              <a:defRPr sz="2200"/>
            </a:lvl1pPr>
          </a:lstStyle>
          <a:p>
            <a:pPr lvl="0"/>
            <a:r>
              <a:rPr lang="en-US" smtClean="0"/>
              <a:t>Click to edit Master text styles</a:t>
            </a:r>
          </a:p>
        </p:txBody>
      </p:sp>
      <p:pic>
        <p:nvPicPr>
          <p:cNvPr id="2050" name="Picture 2" descr="https://public.govdelivery.com/system/images/28925/original/cms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415924"/>
            <a:ext cx="2333625" cy="8191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29" descr="File:US-DeptOfHHS-Logo.svg"/>
          <p:cNvPicPr>
            <a:picLocks noChangeAspect="1" noChangeArrowheads="1"/>
          </p:cNvPicPr>
          <p:nvPr userDrawn="1">
            <p:custDataLst>
              <p:tags r:id="rId1"/>
            </p:custDataLst>
          </p:nvPr>
        </p:nvPicPr>
        <p:blipFill>
          <a:blip r:embed="rId4"/>
          <a:srcRect/>
          <a:stretch>
            <a:fillRect/>
          </a:stretch>
        </p:blipFill>
        <p:spPr bwMode="auto">
          <a:xfrm>
            <a:off x="155575" y="77788"/>
            <a:ext cx="717550" cy="71755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28600" y="961062"/>
            <a:ext cx="8686800" cy="5211137"/>
          </a:xfrm>
        </p:spPr>
        <p:txBody>
          <a:bodyPr/>
          <a:lstStyle>
            <a:lvl1pPr>
              <a:defRPr sz="2400"/>
            </a:lvl1pPr>
            <a:lvl2pPr marL="742950" indent="-285750">
              <a:buFont typeface="Arial"/>
              <a:buChar char="•"/>
              <a:defRPr/>
            </a:lvl2pPr>
            <a:lvl3pPr marL="1143000" indent="-228600">
              <a:buFont typeface="Arial"/>
              <a:buChar char="•"/>
              <a:defRPr/>
            </a:lvl3pPr>
            <a:lvl4pPr marL="1601788" indent="-230188">
              <a:buFont typeface="Arial" pitchFamily="34" charset="0"/>
              <a:buChar cha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3"/>
            <a:endParaRPr lang="en-US"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able Placeholder 6"/>
          <p:cNvSpPr>
            <a:spLocks noGrp="1"/>
          </p:cNvSpPr>
          <p:nvPr>
            <p:ph type="tbl" sz="quarter" idx="10"/>
          </p:nvPr>
        </p:nvSpPr>
        <p:spPr>
          <a:xfrm>
            <a:off x="228600" y="914400"/>
            <a:ext cx="8686800" cy="5258904"/>
          </a:xfrm>
        </p:spPr>
        <p:txBody>
          <a:bodyPr/>
          <a:lstStyle/>
          <a:p>
            <a:pPr lvl="0"/>
            <a:r>
              <a:rPr lang="en-US" noProof="0" smtClean="0"/>
              <a:t>Click icon to add table</a:t>
            </a:r>
            <a:endParaRPr lang="en-US" noProof="0"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122238"/>
            <a:ext cx="8686800" cy="519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85800" y="969963"/>
            <a:ext cx="77724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p:txBody>
      </p:sp>
      <p:grpSp>
        <p:nvGrpSpPr>
          <p:cNvPr id="1028" name="Group 192"/>
          <p:cNvGrpSpPr>
            <a:grpSpLocks/>
          </p:cNvGrpSpPr>
          <p:nvPr/>
        </p:nvGrpSpPr>
        <p:grpSpPr bwMode="auto">
          <a:xfrm>
            <a:off x="-3175" y="641350"/>
            <a:ext cx="6035675" cy="90488"/>
            <a:chOff x="-2" y="768"/>
            <a:chExt cx="3726" cy="56"/>
          </a:xfrm>
        </p:grpSpPr>
        <p:sp>
          <p:nvSpPr>
            <p:cNvPr id="1032" name="Rectangle 187"/>
            <p:cNvSpPr>
              <a:spLocks noChangeArrowheads="1"/>
            </p:cNvSpPr>
            <p:nvPr/>
          </p:nvSpPr>
          <p:spPr bwMode="auto">
            <a:xfrm>
              <a:off x="-2" y="795"/>
              <a:ext cx="3726" cy="29"/>
            </a:xfrm>
            <a:prstGeom prst="rect">
              <a:avLst/>
            </a:prstGeom>
            <a:solidFill>
              <a:srgbClr val="FFD937"/>
            </a:solidFill>
            <a:ln>
              <a:noFill/>
            </a:ln>
            <a:extLst/>
          </p:spPr>
          <p:txBody>
            <a:bodyPr wrap="none" anchor="ctr"/>
            <a:lstStyle/>
            <a:p>
              <a:pPr eaLnBrk="0" hangingPunct="0">
                <a:buSzPct val="85000"/>
                <a:buFont typeface="Monotype Sorts" charset="0"/>
                <a:buNone/>
                <a:defRPr/>
              </a:pPr>
              <a:endParaRPr lang="en-US" sz="3700" b="1">
                <a:solidFill>
                  <a:srgbClr val="FFFFFF"/>
                </a:solidFill>
                <a:latin typeface="Verdana" charset="0"/>
                <a:ea typeface="ＭＳ Ｐゴシック" charset="0"/>
                <a:cs typeface="Arial" charset="0"/>
              </a:endParaRPr>
            </a:p>
          </p:txBody>
        </p:sp>
        <p:sp>
          <p:nvSpPr>
            <p:cNvPr id="1033" name="Rectangle 186"/>
            <p:cNvSpPr>
              <a:spLocks noChangeArrowheads="1"/>
            </p:cNvSpPr>
            <p:nvPr/>
          </p:nvSpPr>
          <p:spPr bwMode="auto">
            <a:xfrm>
              <a:off x="-2" y="768"/>
              <a:ext cx="2976" cy="29"/>
            </a:xfrm>
            <a:prstGeom prst="rect">
              <a:avLst/>
            </a:prstGeom>
            <a:solidFill>
              <a:srgbClr val="006699"/>
            </a:solidFill>
            <a:ln>
              <a:noFill/>
            </a:ln>
            <a:extLst/>
          </p:spPr>
          <p:txBody>
            <a:bodyPr wrap="none" anchor="ctr"/>
            <a:lstStyle/>
            <a:p>
              <a:pPr eaLnBrk="0" hangingPunct="0">
                <a:buSzPct val="85000"/>
                <a:buFont typeface="Monotype Sorts" charset="0"/>
                <a:buNone/>
                <a:defRPr/>
              </a:pPr>
              <a:endParaRPr lang="en-US" sz="3700" b="1">
                <a:solidFill>
                  <a:srgbClr val="FFFFFF"/>
                </a:solidFill>
                <a:latin typeface="Verdana" charset="0"/>
                <a:ea typeface="ＭＳ Ｐゴシック" charset="0"/>
                <a:cs typeface="Arial" charset="0"/>
              </a:endParaRPr>
            </a:p>
          </p:txBody>
        </p:sp>
      </p:grpSp>
      <p:sp>
        <p:nvSpPr>
          <p:cNvPr id="1029" name="McK Disclaimer"/>
          <p:cNvSpPr>
            <a:spLocks noChangeArrowheads="1"/>
          </p:cNvSpPr>
          <p:nvPr>
            <p:custDataLst>
              <p:tags r:id="rId5"/>
            </p:custDataLst>
          </p:nvPr>
        </p:nvSpPr>
        <p:spPr bwMode="gray">
          <a:xfrm>
            <a:off x="96838" y="6453188"/>
            <a:ext cx="7446962" cy="374650"/>
          </a:xfrm>
          <a:prstGeom prst="rect">
            <a:avLst/>
          </a:prstGeom>
          <a:noFill/>
          <a:ln>
            <a:noFill/>
          </a:ln>
          <a:extLst/>
        </p:spPr>
        <p:txBody>
          <a:bodyPr lIns="0" tIns="0" rIns="0" bIns="0" anchor="b">
            <a:spAutoFit/>
          </a:bodyPr>
          <a:lstStyle/>
          <a:p>
            <a:pPr defTabSz="820738" eaLnBrk="0" hangingPunct="0">
              <a:defRPr/>
            </a:pPr>
            <a:r>
              <a:rPr lang="en-US" sz="800" i="1" dirty="0">
                <a:solidFill>
                  <a:srgbClr val="000000"/>
                </a:solidFill>
                <a:latin typeface="Tms Rmn" charset="0"/>
                <a:ea typeface="ＭＳ Ｐゴシック" charset="0"/>
                <a:cs typeface="Tms Rmn" charset="0"/>
              </a:rPr>
              <a:t>INFORMATION NOT RELEASABLE TO THE PUBLIC UNLESS AUTHORIZED BY LAW:</a:t>
            </a:r>
          </a:p>
          <a:p>
            <a:pPr defTabSz="820738" eaLnBrk="0" hangingPunct="0">
              <a:defRPr/>
            </a:pPr>
            <a:r>
              <a:rPr lang="en-US" sz="800" i="1" dirty="0">
                <a:solidFill>
                  <a:srgbClr val="000000"/>
                </a:solidFill>
                <a:latin typeface="Tms Rmn" charset="0"/>
                <a:ea typeface="ＭＳ Ｐゴシック" charset="0"/>
                <a:cs typeface="Tms Rmn" charset="0"/>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p>
        </p:txBody>
      </p:sp>
      <p:sp>
        <p:nvSpPr>
          <p:cNvPr id="1030" name="Rectangle 186"/>
          <p:cNvSpPr>
            <a:spLocks noChangeArrowheads="1"/>
          </p:cNvSpPr>
          <p:nvPr/>
        </p:nvSpPr>
        <p:spPr bwMode="auto">
          <a:xfrm>
            <a:off x="-3175" y="6392863"/>
            <a:ext cx="9147175" cy="44450"/>
          </a:xfrm>
          <a:prstGeom prst="rect">
            <a:avLst/>
          </a:prstGeom>
          <a:solidFill>
            <a:srgbClr val="006699"/>
          </a:solidFill>
          <a:ln>
            <a:noFill/>
          </a:ln>
          <a:extLst/>
        </p:spPr>
        <p:txBody>
          <a:bodyPr wrap="none" lIns="93256" tIns="46628" rIns="93256" bIns="46628" anchor="ctr"/>
          <a:lstStyle/>
          <a:p>
            <a:pPr eaLnBrk="0" hangingPunct="0">
              <a:buSzPct val="85000"/>
              <a:buFont typeface="Monotype Sorts" charset="0"/>
              <a:buNone/>
              <a:defRPr/>
            </a:pPr>
            <a:endParaRPr lang="en-US" sz="3700" b="1">
              <a:solidFill>
                <a:srgbClr val="FFFFFF"/>
              </a:solidFill>
              <a:latin typeface="Verdana" charset="0"/>
              <a:ea typeface="ＭＳ Ｐゴシック" charset="0"/>
              <a:cs typeface="Arial" charset="0"/>
            </a:endParaRPr>
          </a:p>
        </p:txBody>
      </p:sp>
      <p:sp>
        <p:nvSpPr>
          <p:cNvPr id="1031" name="TextBox 11"/>
          <p:cNvSpPr txBox="1">
            <a:spLocks noChangeArrowheads="1"/>
          </p:cNvSpPr>
          <p:nvPr/>
        </p:nvSpPr>
        <p:spPr bwMode="auto">
          <a:xfrm>
            <a:off x="8513763" y="6478588"/>
            <a:ext cx="450850" cy="277812"/>
          </a:xfrm>
          <a:prstGeom prst="rect">
            <a:avLst/>
          </a:prstGeom>
          <a:noFill/>
          <a:ln>
            <a:noFill/>
          </a:ln>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86555711-07B2-426B-A4DB-3F5D115C5898}" type="slidenum">
              <a:rPr lang="en-US" sz="1200" smtClean="0">
                <a:latin typeface="Arial" charset="0"/>
                <a:cs typeface="Arial" charset="0"/>
              </a:rPr>
              <a:pPr>
                <a:defRPr/>
              </a:pPr>
              <a:t>‹#›</a:t>
            </a:fld>
            <a:endParaRPr lang="en-US" sz="1200" dirty="0" smtClean="0">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93" r:id="rId1"/>
    <p:sldLayoutId id="2147483691" r:id="rId2"/>
    <p:sldLayoutId id="2147483692" r:id="rId3"/>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200" b="1" kern="1200">
          <a:solidFill>
            <a:srgbClr val="00539B"/>
          </a:solidFill>
          <a:latin typeface="Arial"/>
          <a:ea typeface="ＭＳ Ｐゴシック" charset="0"/>
          <a:cs typeface="Arial"/>
        </a:defRPr>
      </a:lvl1pPr>
      <a:lvl2pPr algn="l" defTabSz="457200" rtl="0" eaLnBrk="0" fontAlgn="base" hangingPunct="0">
        <a:spcBef>
          <a:spcPct val="0"/>
        </a:spcBef>
        <a:spcAft>
          <a:spcPct val="0"/>
        </a:spcAft>
        <a:defRPr sz="2200" b="1">
          <a:solidFill>
            <a:srgbClr val="00539B"/>
          </a:solidFill>
          <a:latin typeface="Arial" charset="0"/>
          <a:ea typeface="ＭＳ Ｐゴシック" charset="0"/>
          <a:cs typeface="Arial" pitchFamily="34" charset="0"/>
        </a:defRPr>
      </a:lvl2pPr>
      <a:lvl3pPr algn="l" defTabSz="457200" rtl="0" eaLnBrk="0" fontAlgn="base" hangingPunct="0">
        <a:spcBef>
          <a:spcPct val="0"/>
        </a:spcBef>
        <a:spcAft>
          <a:spcPct val="0"/>
        </a:spcAft>
        <a:defRPr sz="2200" b="1">
          <a:solidFill>
            <a:srgbClr val="00539B"/>
          </a:solidFill>
          <a:latin typeface="Arial" charset="0"/>
          <a:ea typeface="ＭＳ Ｐゴシック" charset="0"/>
          <a:cs typeface="Arial" pitchFamily="34" charset="0"/>
        </a:defRPr>
      </a:lvl3pPr>
      <a:lvl4pPr algn="l" defTabSz="457200" rtl="0" eaLnBrk="0" fontAlgn="base" hangingPunct="0">
        <a:spcBef>
          <a:spcPct val="0"/>
        </a:spcBef>
        <a:spcAft>
          <a:spcPct val="0"/>
        </a:spcAft>
        <a:defRPr sz="2200" b="1">
          <a:solidFill>
            <a:srgbClr val="00539B"/>
          </a:solidFill>
          <a:latin typeface="Arial" charset="0"/>
          <a:ea typeface="ＭＳ Ｐゴシック" charset="0"/>
          <a:cs typeface="Arial" pitchFamily="34" charset="0"/>
        </a:defRPr>
      </a:lvl4pPr>
      <a:lvl5pPr algn="l" defTabSz="457200" rtl="0" eaLnBrk="0" fontAlgn="base" hangingPunct="0">
        <a:spcBef>
          <a:spcPct val="0"/>
        </a:spcBef>
        <a:spcAft>
          <a:spcPct val="0"/>
        </a:spcAft>
        <a:defRPr sz="2200" b="1">
          <a:solidFill>
            <a:srgbClr val="00539B"/>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000" b="1">
          <a:solidFill>
            <a:srgbClr val="00539B"/>
          </a:solidFill>
          <a:latin typeface="Arial" charset="0"/>
          <a:ea typeface="ＭＳ Ｐゴシック" charset="0"/>
        </a:defRPr>
      </a:lvl6pPr>
      <a:lvl7pPr marL="914400" algn="l" defTabSz="457200" rtl="0" eaLnBrk="1" fontAlgn="base" hangingPunct="1">
        <a:spcBef>
          <a:spcPct val="0"/>
        </a:spcBef>
        <a:spcAft>
          <a:spcPct val="0"/>
        </a:spcAft>
        <a:defRPr sz="2000" b="1">
          <a:solidFill>
            <a:srgbClr val="00539B"/>
          </a:solidFill>
          <a:latin typeface="Arial" charset="0"/>
          <a:ea typeface="ＭＳ Ｐゴシック" charset="0"/>
        </a:defRPr>
      </a:lvl7pPr>
      <a:lvl8pPr marL="1371600" algn="l" defTabSz="457200" rtl="0" eaLnBrk="1" fontAlgn="base" hangingPunct="1">
        <a:spcBef>
          <a:spcPct val="0"/>
        </a:spcBef>
        <a:spcAft>
          <a:spcPct val="0"/>
        </a:spcAft>
        <a:defRPr sz="2000" b="1">
          <a:solidFill>
            <a:srgbClr val="00539B"/>
          </a:solidFill>
          <a:latin typeface="Arial" charset="0"/>
          <a:ea typeface="ＭＳ Ｐゴシック" charset="0"/>
        </a:defRPr>
      </a:lvl8pPr>
      <a:lvl9pPr marL="1828800" algn="l" defTabSz="457200" rtl="0" eaLnBrk="1" fontAlgn="base" hangingPunct="1">
        <a:spcBef>
          <a:spcPct val="0"/>
        </a:spcBef>
        <a:spcAft>
          <a:spcPct val="0"/>
        </a:spcAft>
        <a:defRPr sz="2000" b="1">
          <a:solidFill>
            <a:srgbClr val="00539B"/>
          </a:solidFill>
          <a:latin typeface="Arial" charset="0"/>
          <a:ea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2600" kern="1200">
          <a:solidFill>
            <a:schemeClr val="tx1"/>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ＭＳ Ｐゴシック" charset="0"/>
          <a:cs typeface="Arial"/>
        </a:defRPr>
      </a:lvl3pPr>
      <a:lvl4pPr marL="1371600" algn="l" defTabSz="457200" rtl="0" eaLnBrk="0" fontAlgn="base" hangingPunct="0">
        <a:spcBef>
          <a:spcPct val="20000"/>
        </a:spcBef>
        <a:spcAft>
          <a:spcPct val="0"/>
        </a:spcAft>
        <a:buFont typeface="Arial" pitchFamily="34" charset="0"/>
        <a:defRPr sz="2000" kern="1200">
          <a:solidFill>
            <a:schemeClr val="tx1"/>
          </a:solidFill>
          <a:latin typeface="Arial"/>
          <a:ea typeface="ＭＳ Ｐゴシック" charset="0"/>
          <a:cs typeface="Arial"/>
        </a:defRPr>
      </a:lvl4pPr>
      <a:lvl5pPr marL="1828800" algn="l" defTabSz="457200" rtl="0" eaLnBrk="0" fontAlgn="base" hangingPunct="0">
        <a:spcBef>
          <a:spcPct val="20000"/>
        </a:spcBef>
        <a:spcAft>
          <a:spcPct val="0"/>
        </a:spcAft>
        <a:buFont typeface="Arial" pitchFamily="34" charset="0"/>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8600" y="2133600"/>
            <a:ext cx="8458200" cy="1470025"/>
          </a:xfrm>
        </p:spPr>
        <p:txBody>
          <a:bodyPr>
            <a:normAutofit fontScale="90000"/>
          </a:bodyPr>
          <a:lstStyle/>
          <a:p>
            <a:pPr eaLnBrk="1" hangingPunct="1"/>
            <a:r>
              <a:rPr lang="en-US" dirty="0" smtClean="0"/>
              <a:t>The Protecting Access to Medicare Act </a:t>
            </a:r>
            <a:br>
              <a:rPr lang="en-US" dirty="0" smtClean="0"/>
            </a:br>
            <a:r>
              <a:rPr lang="en-US" dirty="0" smtClean="0"/>
              <a:t>for</a:t>
            </a:r>
            <a:br>
              <a:rPr lang="en-US" dirty="0" smtClean="0"/>
            </a:br>
            <a:r>
              <a:rPr lang="en-US" dirty="0" smtClean="0"/>
              <a:t> </a:t>
            </a:r>
            <a:r>
              <a:rPr lang="en-US" dirty="0" smtClean="0"/>
              <a:t>The American </a:t>
            </a:r>
            <a:r>
              <a:rPr lang="en-US" dirty="0" smtClean="0"/>
              <a:t>Clinical Laboratory Association </a:t>
            </a:r>
            <a:r>
              <a:rPr lang="en-US" dirty="0" smtClean="0"/>
              <a:t/>
            </a:r>
            <a:br>
              <a:rPr lang="en-US" dirty="0" smtClean="0"/>
            </a:br>
            <a:r>
              <a:rPr lang="en-US" dirty="0" smtClean="0"/>
              <a:t>Annual </a:t>
            </a:r>
            <a:r>
              <a:rPr lang="en-US" dirty="0" smtClean="0"/>
              <a:t>Meeting </a:t>
            </a:r>
            <a:endParaRPr lang="en-US" b="0" dirty="0" smtClean="0">
              <a:solidFill>
                <a:schemeClr val="tx1"/>
              </a:solidFill>
              <a:latin typeface="Arial" pitchFamily="34" charset="0"/>
              <a:ea typeface="ＭＳ Ｐゴシック" charset="-128"/>
              <a:cs typeface="Arial" pitchFamily="34" charset="0"/>
            </a:endParaRPr>
          </a:p>
        </p:txBody>
      </p:sp>
      <p:sp>
        <p:nvSpPr>
          <p:cNvPr id="3075" name="Text Placeholder 2"/>
          <p:cNvSpPr>
            <a:spLocks noGrp="1"/>
          </p:cNvSpPr>
          <p:nvPr>
            <p:ph type="body" sz="quarter" idx="10"/>
          </p:nvPr>
        </p:nvSpPr>
        <p:spPr>
          <a:xfrm>
            <a:off x="838200" y="3810000"/>
            <a:ext cx="7315200" cy="1447800"/>
          </a:xfrm>
        </p:spPr>
        <p:txBody>
          <a:bodyPr/>
          <a:lstStyle/>
          <a:p>
            <a:pPr eaLnBrk="1" hangingPunct="1"/>
            <a:r>
              <a:rPr lang="en-US" sz="2400" dirty="0">
                <a:solidFill>
                  <a:srgbClr val="00539B"/>
                </a:solidFill>
                <a:latin typeface="Arial" pitchFamily="34" charset="0"/>
                <a:ea typeface="ＭＳ Ｐゴシック" charset="-128"/>
                <a:cs typeface="Arial" pitchFamily="34" charset="0"/>
              </a:rPr>
              <a:t>Marc Hartstein</a:t>
            </a:r>
          </a:p>
          <a:p>
            <a:pPr eaLnBrk="1" hangingPunct="1"/>
            <a:r>
              <a:rPr lang="en-US" sz="2400" dirty="0">
                <a:solidFill>
                  <a:srgbClr val="00539B"/>
                </a:solidFill>
                <a:latin typeface="Arial" pitchFamily="34" charset="0"/>
                <a:ea typeface="ＭＳ Ｐゴシック" charset="-128"/>
                <a:cs typeface="Arial" pitchFamily="34" charset="0"/>
              </a:rPr>
              <a:t>Director, Hospital and Ambulatory Policy </a:t>
            </a:r>
            <a:r>
              <a:rPr lang="en-US" sz="2400" dirty="0" smtClean="0">
                <a:solidFill>
                  <a:srgbClr val="00539B"/>
                </a:solidFill>
                <a:latin typeface="Arial" pitchFamily="34" charset="0"/>
                <a:ea typeface="ＭＳ Ｐゴシック" charset="-128"/>
                <a:cs typeface="Arial" pitchFamily="34" charset="0"/>
              </a:rPr>
              <a:t>Group</a:t>
            </a:r>
          </a:p>
          <a:p>
            <a:pPr eaLnBrk="1" hangingPunct="1"/>
            <a:r>
              <a:rPr lang="en-US" sz="2400" dirty="0" smtClean="0">
                <a:solidFill>
                  <a:srgbClr val="00539B"/>
                </a:solidFill>
                <a:latin typeface="Arial" pitchFamily="34" charset="0"/>
                <a:ea typeface="ＭＳ Ｐゴシック" charset="-128"/>
                <a:cs typeface="Arial" pitchFamily="34" charset="0"/>
              </a:rPr>
              <a:t>Cinco De Mayo, 2015</a:t>
            </a:r>
            <a:endParaRPr lang="en-US" sz="2400" dirty="0">
              <a:solidFill>
                <a:srgbClr val="00539B"/>
              </a:solidFill>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is Reported?</a:t>
            </a:r>
            <a:endParaRPr lang="en-US" dirty="0"/>
          </a:p>
        </p:txBody>
      </p:sp>
      <p:sp>
        <p:nvSpPr>
          <p:cNvPr id="3" name="Text Placeholder 2"/>
          <p:cNvSpPr>
            <a:spLocks noGrp="1"/>
          </p:cNvSpPr>
          <p:nvPr>
            <p:ph type="body" sz="quarter" idx="10"/>
          </p:nvPr>
        </p:nvSpPr>
        <p:spPr/>
        <p:txBody>
          <a:bodyPr>
            <a:normAutofit/>
          </a:bodyPr>
          <a:lstStyle/>
          <a:p>
            <a:r>
              <a:rPr lang="en-US" sz="3000" dirty="0" smtClean="0">
                <a:solidFill>
                  <a:srgbClr val="00539B"/>
                </a:solidFill>
              </a:rPr>
              <a:t>“Payment rate that was paid by each private </a:t>
            </a:r>
            <a:r>
              <a:rPr lang="en-US" sz="3000" dirty="0" err="1" smtClean="0">
                <a:solidFill>
                  <a:srgbClr val="00539B"/>
                </a:solidFill>
              </a:rPr>
              <a:t>payor</a:t>
            </a:r>
            <a:r>
              <a:rPr lang="en-US" sz="3000" dirty="0" smtClean="0">
                <a:solidFill>
                  <a:srgbClr val="00539B"/>
                </a:solidFill>
              </a:rPr>
              <a:t> for the test during the period; and the volume of such tests for each such </a:t>
            </a:r>
            <a:r>
              <a:rPr lang="en-US" sz="3000" dirty="0" err="1" smtClean="0">
                <a:solidFill>
                  <a:srgbClr val="00539B"/>
                </a:solidFill>
              </a:rPr>
              <a:t>payor</a:t>
            </a:r>
            <a:r>
              <a:rPr lang="en-US" sz="3000" dirty="0" smtClean="0">
                <a:solidFill>
                  <a:srgbClr val="00539B"/>
                </a:solidFill>
              </a:rPr>
              <a:t> for the period.”</a:t>
            </a:r>
          </a:p>
          <a:p>
            <a:r>
              <a:rPr lang="en-US" sz="2800" dirty="0" smtClean="0">
                <a:solidFill>
                  <a:srgbClr val="00539B"/>
                </a:solidFill>
              </a:rPr>
              <a:t> </a:t>
            </a:r>
            <a:r>
              <a:rPr lang="en-US" sz="3000" dirty="0" smtClean="0">
                <a:solidFill>
                  <a:srgbClr val="00539B"/>
                </a:solidFill>
              </a:rPr>
              <a:t>Private Payer defined as:</a:t>
            </a:r>
          </a:p>
          <a:p>
            <a:pPr lvl="1">
              <a:buFont typeface="Wingdings" panose="05000000000000000000" pitchFamily="2" charset="2"/>
              <a:buChar char="Ø"/>
            </a:pPr>
            <a:r>
              <a:rPr lang="en-US" sz="2600" dirty="0">
                <a:solidFill>
                  <a:srgbClr val="00539B"/>
                </a:solidFill>
              </a:rPr>
              <a:t>A health insurance issuer and a group health plan (as such terms are defined in section 2791 of the Public Health Service </a:t>
            </a:r>
            <a:r>
              <a:rPr lang="en-US" sz="2600" dirty="0" smtClean="0">
                <a:solidFill>
                  <a:srgbClr val="00539B"/>
                </a:solidFill>
              </a:rPr>
              <a:t>Act</a:t>
            </a:r>
          </a:p>
          <a:p>
            <a:pPr lvl="1">
              <a:buFont typeface="Wingdings" panose="05000000000000000000" pitchFamily="2" charset="2"/>
              <a:buChar char="Ø"/>
            </a:pPr>
            <a:r>
              <a:rPr lang="en-US" sz="2600" dirty="0">
                <a:solidFill>
                  <a:srgbClr val="00539B"/>
                </a:solidFill>
              </a:rPr>
              <a:t>A Medicare Advantage plan under Part </a:t>
            </a:r>
            <a:r>
              <a:rPr lang="en-US" sz="2600" dirty="0" smtClean="0">
                <a:solidFill>
                  <a:srgbClr val="00539B"/>
                </a:solidFill>
              </a:rPr>
              <a:t>C</a:t>
            </a:r>
          </a:p>
          <a:p>
            <a:pPr lvl="1">
              <a:buFont typeface="Wingdings" panose="05000000000000000000" pitchFamily="2" charset="2"/>
              <a:buChar char="Ø"/>
            </a:pPr>
            <a:r>
              <a:rPr lang="en-US" sz="2600" dirty="0">
                <a:solidFill>
                  <a:srgbClr val="00539B"/>
                </a:solidFill>
              </a:rPr>
              <a:t>A Medicaid managed care organization (as defined in section 1903(m))</a:t>
            </a:r>
            <a:endParaRPr lang="en-US" sz="2600" dirty="0" smtClean="0">
              <a:solidFill>
                <a:srgbClr val="00539B"/>
              </a:solidFill>
            </a:endParaRPr>
          </a:p>
          <a:p>
            <a:endParaRPr lang="en-US" sz="2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1903140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Text Placeholder 2"/>
          <p:cNvSpPr>
            <a:spLocks noGrp="1"/>
          </p:cNvSpPr>
          <p:nvPr>
            <p:ph type="body" sz="quarter" idx="10"/>
          </p:nvPr>
        </p:nvSpPr>
        <p:spPr/>
        <p:txBody>
          <a:bodyPr>
            <a:normAutofit/>
          </a:bodyPr>
          <a:lstStyle/>
          <a:p>
            <a:r>
              <a:rPr lang="en-US" sz="3200" dirty="0" smtClean="0">
                <a:solidFill>
                  <a:srgbClr val="00539B"/>
                </a:solidFill>
              </a:rPr>
              <a:t>Reported information is </a:t>
            </a:r>
            <a:r>
              <a:rPr lang="en-US" sz="3200" dirty="0">
                <a:solidFill>
                  <a:srgbClr val="00539B"/>
                </a:solidFill>
              </a:rPr>
              <a:t>confidential </a:t>
            </a:r>
            <a:r>
              <a:rPr lang="en-US" sz="3200" dirty="0" smtClean="0">
                <a:solidFill>
                  <a:srgbClr val="00539B"/>
                </a:solidFill>
              </a:rPr>
              <a:t>and cannot be disclosed such that a specific payer, laboratory</a:t>
            </a:r>
            <a:r>
              <a:rPr lang="en-US" sz="3200" dirty="0">
                <a:solidFill>
                  <a:srgbClr val="00539B"/>
                </a:solidFill>
              </a:rPr>
              <a:t>, or </a:t>
            </a:r>
            <a:r>
              <a:rPr lang="en-US" sz="3200" dirty="0" smtClean="0">
                <a:solidFill>
                  <a:srgbClr val="00539B"/>
                </a:solidFill>
              </a:rPr>
              <a:t>prices charged </a:t>
            </a:r>
            <a:r>
              <a:rPr lang="en-US" sz="3200" dirty="0">
                <a:solidFill>
                  <a:srgbClr val="00539B"/>
                </a:solidFill>
              </a:rPr>
              <a:t>or payments </a:t>
            </a:r>
            <a:r>
              <a:rPr lang="en-US" sz="3200" dirty="0" smtClean="0">
                <a:solidFill>
                  <a:srgbClr val="00539B"/>
                </a:solidFill>
              </a:rPr>
              <a:t>made can be identified</a:t>
            </a:r>
            <a:endParaRPr lang="en-US" sz="3000" dirty="0" smtClean="0">
              <a:solidFill>
                <a:srgbClr val="00539B"/>
              </a:solidFill>
            </a:endParaRPr>
          </a:p>
          <a:p>
            <a:r>
              <a:rPr lang="en-US" sz="3200" dirty="0" smtClean="0">
                <a:solidFill>
                  <a:srgbClr val="00539B"/>
                </a:solidFill>
              </a:rPr>
              <a:t>Exceptions:</a:t>
            </a:r>
          </a:p>
          <a:p>
            <a:pPr lvl="1">
              <a:buFont typeface="Wingdings" panose="05000000000000000000" pitchFamily="2" charset="2"/>
              <a:buChar char="Ø"/>
            </a:pPr>
            <a:r>
              <a:rPr lang="en-US" sz="3000" dirty="0" smtClean="0">
                <a:solidFill>
                  <a:srgbClr val="00539B"/>
                </a:solidFill>
              </a:rPr>
              <a:t>As the Secretary determines necessary to implement the provision</a:t>
            </a:r>
          </a:p>
          <a:p>
            <a:pPr lvl="1">
              <a:buFont typeface="Wingdings" panose="05000000000000000000" pitchFamily="2" charset="2"/>
              <a:buChar char="Ø"/>
            </a:pPr>
            <a:r>
              <a:rPr lang="en-US" sz="3000" dirty="0" smtClean="0">
                <a:solidFill>
                  <a:srgbClr val="00539B"/>
                </a:solidFill>
              </a:rPr>
              <a:t>Review by the Comptroller General, Director of the Congressional Budget Office and Medicare Payment Advisory Commission</a:t>
            </a:r>
          </a:p>
          <a:p>
            <a:pPr lvl="1"/>
            <a:endParaRPr lang="en-US" sz="3000" dirty="0" smtClean="0">
              <a:solidFill>
                <a:srgbClr val="00539B"/>
              </a:solidFill>
            </a:endParaRPr>
          </a:p>
          <a:p>
            <a:pPr lvl="1"/>
            <a:endParaRPr lang="en-US" sz="3000" dirty="0" smtClean="0">
              <a:solidFill>
                <a:srgbClr val="00539B"/>
              </a:solidFill>
            </a:endParaRPr>
          </a:p>
          <a:p>
            <a:pPr lvl="1"/>
            <a:endParaRPr lang="en-US" sz="3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3188178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for New Tests</a:t>
            </a:r>
            <a:endParaRPr lang="en-US" dirty="0"/>
          </a:p>
        </p:txBody>
      </p:sp>
      <p:sp>
        <p:nvSpPr>
          <p:cNvPr id="3" name="Text Placeholder 2"/>
          <p:cNvSpPr>
            <a:spLocks noGrp="1"/>
          </p:cNvSpPr>
          <p:nvPr>
            <p:ph type="body" sz="quarter" idx="10"/>
          </p:nvPr>
        </p:nvSpPr>
        <p:spPr/>
        <p:txBody>
          <a:bodyPr>
            <a:normAutofit fontScale="92500"/>
          </a:bodyPr>
          <a:lstStyle/>
          <a:p>
            <a:r>
              <a:rPr lang="en-US" sz="3200" dirty="0" smtClean="0">
                <a:solidFill>
                  <a:srgbClr val="00539B"/>
                </a:solidFill>
              </a:rPr>
              <a:t>Clinical Diagnostic Laboratory Tests (CLDT)</a:t>
            </a:r>
          </a:p>
          <a:p>
            <a:pPr lvl="1">
              <a:buFont typeface="Wingdings" panose="05000000000000000000" pitchFamily="2" charset="2"/>
              <a:buChar char="Ø"/>
            </a:pPr>
            <a:r>
              <a:rPr lang="en-US" sz="3000" dirty="0" err="1" smtClean="0">
                <a:solidFill>
                  <a:srgbClr val="00539B"/>
                </a:solidFill>
              </a:rPr>
              <a:t>Crosswalking</a:t>
            </a:r>
            <a:r>
              <a:rPr lang="en-US" sz="3000" dirty="0" smtClean="0">
                <a:solidFill>
                  <a:srgbClr val="00539B"/>
                </a:solidFill>
              </a:rPr>
              <a:t> or </a:t>
            </a:r>
            <a:r>
              <a:rPr lang="en-US" sz="3000" dirty="0" err="1" smtClean="0">
                <a:solidFill>
                  <a:srgbClr val="00539B"/>
                </a:solidFill>
              </a:rPr>
              <a:t>Gapfilling</a:t>
            </a:r>
            <a:endParaRPr lang="en-US" sz="3000" dirty="0" smtClean="0">
              <a:solidFill>
                <a:srgbClr val="00539B"/>
              </a:solidFill>
            </a:endParaRPr>
          </a:p>
          <a:p>
            <a:pPr lvl="1">
              <a:buFont typeface="Wingdings" panose="05000000000000000000" pitchFamily="2" charset="2"/>
              <a:buChar char="Ø"/>
            </a:pPr>
            <a:r>
              <a:rPr lang="en-US" sz="3000" dirty="0" smtClean="0">
                <a:solidFill>
                  <a:srgbClr val="00539B"/>
                </a:solidFill>
              </a:rPr>
              <a:t>Secretary must consider recommendations of Federal Advisory Committee Act (FACA) Panel</a:t>
            </a:r>
          </a:p>
          <a:p>
            <a:r>
              <a:rPr lang="en-US" sz="3200" dirty="0" smtClean="0">
                <a:solidFill>
                  <a:srgbClr val="00539B"/>
                </a:solidFill>
              </a:rPr>
              <a:t>Advanced Diagnostic Laboratory Tests (ADLT)</a:t>
            </a:r>
          </a:p>
          <a:p>
            <a:pPr lvl="1">
              <a:buFont typeface="Wingdings" panose="05000000000000000000" pitchFamily="2" charset="2"/>
              <a:buChar char="Ø"/>
            </a:pPr>
            <a:r>
              <a:rPr lang="en-US" sz="3000" dirty="0" smtClean="0">
                <a:solidFill>
                  <a:srgbClr val="00539B"/>
                </a:solidFill>
              </a:rPr>
              <a:t>List charge for 9 months</a:t>
            </a:r>
          </a:p>
          <a:p>
            <a:pPr lvl="1">
              <a:buFont typeface="Wingdings" panose="05000000000000000000" pitchFamily="2" charset="2"/>
              <a:buChar char="Ø"/>
            </a:pPr>
            <a:r>
              <a:rPr lang="en-US" sz="3000" dirty="0" smtClean="0">
                <a:solidFill>
                  <a:srgbClr val="00539B"/>
                </a:solidFill>
              </a:rPr>
              <a:t>Then private payer rate</a:t>
            </a:r>
          </a:p>
          <a:p>
            <a:pPr lvl="1">
              <a:buFont typeface="Wingdings" panose="05000000000000000000" pitchFamily="2" charset="2"/>
              <a:buChar char="Ø"/>
            </a:pPr>
            <a:r>
              <a:rPr lang="en-US" sz="3000" dirty="0" smtClean="0">
                <a:solidFill>
                  <a:srgbClr val="00539B"/>
                </a:solidFill>
              </a:rPr>
              <a:t>Private payer rates reported beginning with 2</a:t>
            </a:r>
            <a:r>
              <a:rPr lang="en-US" sz="3000" baseline="30000" dirty="0" smtClean="0">
                <a:solidFill>
                  <a:srgbClr val="00539B"/>
                </a:solidFill>
              </a:rPr>
              <a:t>nd</a:t>
            </a:r>
            <a:r>
              <a:rPr lang="en-US" sz="3000" dirty="0" smtClean="0">
                <a:solidFill>
                  <a:srgbClr val="00539B"/>
                </a:solidFill>
              </a:rPr>
              <a:t> quarter test is on the market and annually thereafter</a:t>
            </a:r>
          </a:p>
          <a:p>
            <a:pPr lvl="1"/>
            <a:endParaRPr lang="en-US" sz="3000" dirty="0" smtClean="0">
              <a:solidFill>
                <a:srgbClr val="00539B"/>
              </a:solidFill>
            </a:endParaRPr>
          </a:p>
          <a:p>
            <a:pPr lvl="1"/>
            <a:endParaRPr lang="en-US" sz="3000" dirty="0" smtClean="0">
              <a:solidFill>
                <a:srgbClr val="00539B"/>
              </a:solidFill>
            </a:endParaRPr>
          </a:p>
          <a:p>
            <a:pPr lvl="1"/>
            <a:endParaRPr lang="en-US" sz="3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71340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ADLT?</a:t>
            </a:r>
            <a:endParaRPr lang="en-US" dirty="0"/>
          </a:p>
        </p:txBody>
      </p:sp>
      <p:sp>
        <p:nvSpPr>
          <p:cNvPr id="3" name="Text Placeholder 2"/>
          <p:cNvSpPr>
            <a:spLocks noGrp="1"/>
          </p:cNvSpPr>
          <p:nvPr>
            <p:ph type="body" sz="quarter" idx="10"/>
          </p:nvPr>
        </p:nvSpPr>
        <p:spPr/>
        <p:txBody>
          <a:bodyPr>
            <a:normAutofit lnSpcReduction="10000"/>
          </a:bodyPr>
          <a:lstStyle/>
          <a:p>
            <a:r>
              <a:rPr lang="en-US" sz="3200" dirty="0" smtClean="0">
                <a:solidFill>
                  <a:srgbClr val="00539B"/>
                </a:solidFill>
              </a:rPr>
              <a:t>Test furnished by </a:t>
            </a:r>
            <a:r>
              <a:rPr lang="en-US" sz="3200" dirty="0">
                <a:solidFill>
                  <a:srgbClr val="00539B"/>
                </a:solidFill>
              </a:rPr>
              <a:t>a single </a:t>
            </a:r>
            <a:r>
              <a:rPr lang="en-US" sz="3200" dirty="0" smtClean="0">
                <a:solidFill>
                  <a:srgbClr val="00539B"/>
                </a:solidFill>
              </a:rPr>
              <a:t>laboratory </a:t>
            </a:r>
            <a:r>
              <a:rPr lang="en-US" sz="3200" dirty="0">
                <a:solidFill>
                  <a:srgbClr val="00539B"/>
                </a:solidFill>
              </a:rPr>
              <a:t>and meets one of the following </a:t>
            </a:r>
            <a:r>
              <a:rPr lang="en-US" sz="3200" dirty="0" smtClean="0">
                <a:solidFill>
                  <a:srgbClr val="00539B"/>
                </a:solidFill>
              </a:rPr>
              <a:t>criteria:</a:t>
            </a:r>
          </a:p>
          <a:p>
            <a:pPr lvl="1">
              <a:buFont typeface="Wingdings" panose="05000000000000000000" pitchFamily="2" charset="2"/>
              <a:buChar char="Ø"/>
            </a:pPr>
            <a:r>
              <a:rPr lang="en-US" sz="2800" dirty="0">
                <a:solidFill>
                  <a:srgbClr val="00539B"/>
                </a:solidFill>
              </a:rPr>
              <a:t>The test is an analysis of multiple biomarkers of DNA, RNA, or proteins combined with a unique algorithm to yield a single patient-specific </a:t>
            </a:r>
            <a:r>
              <a:rPr lang="en-US" sz="2800" dirty="0" smtClean="0">
                <a:solidFill>
                  <a:srgbClr val="00539B"/>
                </a:solidFill>
              </a:rPr>
              <a:t>result</a:t>
            </a:r>
            <a:endParaRPr lang="en-US" sz="2800" dirty="0">
              <a:solidFill>
                <a:srgbClr val="00539B"/>
              </a:solidFill>
            </a:endParaRPr>
          </a:p>
          <a:p>
            <a:pPr lvl="1">
              <a:buFont typeface="Wingdings" panose="05000000000000000000" pitchFamily="2" charset="2"/>
              <a:buChar char="Ø"/>
            </a:pPr>
            <a:r>
              <a:rPr lang="en-US" sz="2800" dirty="0">
                <a:solidFill>
                  <a:srgbClr val="00539B"/>
                </a:solidFill>
              </a:rPr>
              <a:t>The test is cleared or approved by the Food and Drug </a:t>
            </a:r>
            <a:r>
              <a:rPr lang="en-US" sz="2800" dirty="0" smtClean="0">
                <a:solidFill>
                  <a:srgbClr val="00539B"/>
                </a:solidFill>
              </a:rPr>
              <a:t>Administration</a:t>
            </a:r>
            <a:endParaRPr lang="en-US" sz="2800" dirty="0">
              <a:solidFill>
                <a:srgbClr val="00539B"/>
              </a:solidFill>
            </a:endParaRPr>
          </a:p>
          <a:p>
            <a:pPr lvl="1">
              <a:buFont typeface="Wingdings" panose="05000000000000000000" pitchFamily="2" charset="2"/>
              <a:buChar char="Ø"/>
            </a:pPr>
            <a:r>
              <a:rPr lang="en-US" sz="2800" dirty="0">
                <a:solidFill>
                  <a:srgbClr val="00539B"/>
                </a:solidFill>
              </a:rPr>
              <a:t>The test meets other similar criteria established by the </a:t>
            </a:r>
            <a:r>
              <a:rPr lang="en-US" sz="2800" dirty="0" smtClean="0">
                <a:solidFill>
                  <a:srgbClr val="00539B"/>
                </a:solidFill>
              </a:rPr>
              <a:t>Secretary</a:t>
            </a:r>
          </a:p>
          <a:p>
            <a:r>
              <a:rPr lang="en-US" sz="3200" dirty="0" smtClean="0">
                <a:solidFill>
                  <a:srgbClr val="00539B"/>
                </a:solidFill>
              </a:rPr>
              <a:t>Challenge: Defining the 1</a:t>
            </a:r>
            <a:r>
              <a:rPr lang="en-US" sz="3200" baseline="30000" dirty="0" smtClean="0">
                <a:solidFill>
                  <a:srgbClr val="00539B"/>
                </a:solidFill>
              </a:rPr>
              <a:t>st</a:t>
            </a:r>
            <a:r>
              <a:rPr lang="en-US" sz="3200" dirty="0" smtClean="0">
                <a:solidFill>
                  <a:srgbClr val="00539B"/>
                </a:solidFill>
              </a:rPr>
              <a:t> criteria, particularly “unique algorithm”</a:t>
            </a:r>
          </a:p>
          <a:p>
            <a:endParaRPr lang="en-US" sz="2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360892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a:t>
            </a:r>
            <a:endParaRPr lang="en-US" dirty="0"/>
          </a:p>
        </p:txBody>
      </p:sp>
      <p:sp>
        <p:nvSpPr>
          <p:cNvPr id="3" name="Text Placeholder 2"/>
          <p:cNvSpPr>
            <a:spLocks noGrp="1"/>
          </p:cNvSpPr>
          <p:nvPr>
            <p:ph type="body" sz="quarter" idx="10"/>
          </p:nvPr>
        </p:nvSpPr>
        <p:spPr/>
        <p:txBody>
          <a:bodyPr>
            <a:normAutofit fontScale="92500" lnSpcReduction="20000"/>
          </a:bodyPr>
          <a:lstStyle/>
          <a:p>
            <a:r>
              <a:rPr lang="en-US" sz="3200" dirty="0" smtClean="0">
                <a:solidFill>
                  <a:srgbClr val="00539B"/>
                </a:solidFill>
              </a:rPr>
              <a:t>Temporary Codes for New Tests</a:t>
            </a:r>
          </a:p>
          <a:p>
            <a:pPr lvl="1">
              <a:buFont typeface="Wingdings" panose="05000000000000000000" pitchFamily="2" charset="2"/>
              <a:buChar char="Ø"/>
            </a:pPr>
            <a:r>
              <a:rPr lang="en-US" sz="2800" dirty="0" smtClean="0">
                <a:solidFill>
                  <a:srgbClr val="00539B"/>
                </a:solidFill>
              </a:rPr>
              <a:t>ADLT</a:t>
            </a:r>
          </a:p>
          <a:p>
            <a:pPr lvl="1">
              <a:buFont typeface="Wingdings" panose="05000000000000000000" pitchFamily="2" charset="2"/>
              <a:buChar char="Ø"/>
            </a:pPr>
            <a:r>
              <a:rPr lang="en-US" sz="2800" dirty="0" smtClean="0">
                <a:solidFill>
                  <a:srgbClr val="00539B"/>
                </a:solidFill>
              </a:rPr>
              <a:t>FDA approved or cleared tests</a:t>
            </a:r>
          </a:p>
          <a:p>
            <a:pPr lvl="1">
              <a:buFont typeface="Wingdings" panose="05000000000000000000" pitchFamily="2" charset="2"/>
              <a:buChar char="Ø"/>
            </a:pPr>
            <a:r>
              <a:rPr lang="en-US" sz="2800" dirty="0" smtClean="0">
                <a:solidFill>
                  <a:srgbClr val="00539B"/>
                </a:solidFill>
              </a:rPr>
              <a:t>Must be replaced with a permanent code within 2 years unless period is extended by Secretary</a:t>
            </a:r>
          </a:p>
          <a:p>
            <a:r>
              <a:rPr lang="en-US" sz="3200" dirty="0" smtClean="0">
                <a:solidFill>
                  <a:srgbClr val="00539B"/>
                </a:solidFill>
              </a:rPr>
              <a:t>Secretary must establish codes by 1/1/2016 for existing ADLTs and FDA approved or cleared tests</a:t>
            </a:r>
          </a:p>
          <a:p>
            <a:r>
              <a:rPr lang="en-US" sz="3200" dirty="0" smtClean="0">
                <a:solidFill>
                  <a:srgbClr val="00539B"/>
                </a:solidFill>
              </a:rPr>
              <a:t>Unique identifiers for </a:t>
            </a:r>
            <a:r>
              <a:rPr lang="en-US" sz="3200" dirty="0">
                <a:solidFill>
                  <a:srgbClr val="00539B"/>
                </a:solidFill>
              </a:rPr>
              <a:t>ADLTs and FDA approved or cleared </a:t>
            </a:r>
            <a:r>
              <a:rPr lang="en-US" sz="3200" dirty="0" smtClean="0">
                <a:solidFill>
                  <a:srgbClr val="00539B"/>
                </a:solidFill>
              </a:rPr>
              <a:t>tests</a:t>
            </a:r>
            <a:endParaRPr lang="en-US" sz="3200" dirty="0">
              <a:solidFill>
                <a:srgbClr val="00539B"/>
              </a:solidFill>
            </a:endParaRPr>
          </a:p>
          <a:p>
            <a:r>
              <a:rPr lang="en-US" sz="3200" dirty="0" smtClean="0">
                <a:solidFill>
                  <a:srgbClr val="00539B"/>
                </a:solidFill>
              </a:rPr>
              <a:t>Use of non-specific codes (e.g. not otherwise classified codes for other tests?</a:t>
            </a:r>
          </a:p>
        </p:txBody>
      </p:sp>
    </p:spTree>
    <p:extLst>
      <p:ext uri="{BB962C8B-B14F-4D97-AF65-F5344CB8AC3E}">
        <p14:creationId xmlns:p14="http://schemas.microsoft.com/office/powerpoint/2010/main" val="370064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Provisions</a:t>
            </a:r>
            <a:endParaRPr lang="en-US" dirty="0"/>
          </a:p>
        </p:txBody>
      </p:sp>
      <p:sp>
        <p:nvSpPr>
          <p:cNvPr id="3" name="Text Placeholder 2"/>
          <p:cNvSpPr>
            <a:spLocks noGrp="1"/>
          </p:cNvSpPr>
          <p:nvPr>
            <p:ph type="body" sz="quarter" idx="10"/>
          </p:nvPr>
        </p:nvSpPr>
        <p:spPr/>
        <p:txBody>
          <a:bodyPr>
            <a:normAutofit fontScale="92500" lnSpcReduction="20000"/>
          </a:bodyPr>
          <a:lstStyle/>
          <a:p>
            <a:r>
              <a:rPr lang="en-US" sz="3200" dirty="0" smtClean="0">
                <a:solidFill>
                  <a:srgbClr val="00539B"/>
                </a:solidFill>
              </a:rPr>
              <a:t>FACA Panel – Comprised of molecular pathologists</a:t>
            </a:r>
            <a:r>
              <a:rPr lang="en-US" sz="3200" dirty="0">
                <a:solidFill>
                  <a:srgbClr val="00539B"/>
                </a:solidFill>
              </a:rPr>
              <a:t>, researchers, and individuals with expertise in </a:t>
            </a:r>
            <a:r>
              <a:rPr lang="en-US" sz="3200" dirty="0" smtClean="0">
                <a:solidFill>
                  <a:srgbClr val="00539B"/>
                </a:solidFill>
              </a:rPr>
              <a:t>laboratory science </a:t>
            </a:r>
            <a:r>
              <a:rPr lang="en-US" sz="3200" dirty="0">
                <a:solidFill>
                  <a:srgbClr val="00539B"/>
                </a:solidFill>
              </a:rPr>
              <a:t>or health </a:t>
            </a:r>
            <a:r>
              <a:rPr lang="en-US" sz="3200" dirty="0" smtClean="0">
                <a:solidFill>
                  <a:srgbClr val="00539B"/>
                </a:solidFill>
              </a:rPr>
              <a:t>economics to advise on:</a:t>
            </a:r>
          </a:p>
          <a:p>
            <a:pPr lvl="1"/>
            <a:r>
              <a:rPr lang="en-US" sz="3000" dirty="0" smtClean="0">
                <a:solidFill>
                  <a:srgbClr val="00539B"/>
                </a:solidFill>
              </a:rPr>
              <a:t>Payment rates for new tests using crosswalk or </a:t>
            </a:r>
            <a:r>
              <a:rPr lang="en-US" sz="3000" dirty="0" err="1" smtClean="0">
                <a:solidFill>
                  <a:srgbClr val="00539B"/>
                </a:solidFill>
              </a:rPr>
              <a:t>gapfill</a:t>
            </a:r>
            <a:endParaRPr lang="en-US" sz="3000" dirty="0" smtClean="0">
              <a:solidFill>
                <a:srgbClr val="00539B"/>
              </a:solidFill>
            </a:endParaRPr>
          </a:p>
          <a:p>
            <a:pPr lvl="1"/>
            <a:r>
              <a:rPr lang="en-US" sz="3000" dirty="0" smtClean="0">
                <a:solidFill>
                  <a:srgbClr val="00539B"/>
                </a:solidFill>
              </a:rPr>
              <a:t>Coverage</a:t>
            </a:r>
          </a:p>
          <a:p>
            <a:r>
              <a:rPr lang="en-US" sz="3200" dirty="0" smtClean="0">
                <a:solidFill>
                  <a:srgbClr val="00539B"/>
                </a:solidFill>
              </a:rPr>
              <a:t>FACA Panel does not replace Annual Public Meeting</a:t>
            </a:r>
          </a:p>
          <a:p>
            <a:r>
              <a:rPr lang="en-US" sz="3200" dirty="0" smtClean="0">
                <a:solidFill>
                  <a:srgbClr val="00539B"/>
                </a:solidFill>
              </a:rPr>
              <a:t>Coverage and Contracting:  May establish 1 to 4 contractors to do laboratory coverage and claims processing</a:t>
            </a:r>
            <a:endParaRPr lang="en-US" sz="3000" dirty="0" smtClean="0">
              <a:solidFill>
                <a:srgbClr val="00539B"/>
              </a:solidFill>
            </a:endParaRPr>
          </a:p>
        </p:txBody>
      </p:sp>
    </p:spTree>
    <p:extLst>
      <p:ext uri="{BB962C8B-B14F-4D97-AF65-F5344CB8AC3E}">
        <p14:creationId xmlns:p14="http://schemas.microsoft.com/office/powerpoint/2010/main" val="123821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p:txBody>
          <a:bodyPr anchor="ctr"/>
          <a:lstStyle/>
          <a:p>
            <a:pPr marL="0" indent="0" algn="ctr">
              <a:buNone/>
            </a:pPr>
            <a:r>
              <a:rPr lang="en-US" sz="9600" dirty="0" smtClean="0">
                <a:solidFill>
                  <a:srgbClr val="00539B"/>
                </a:solidFill>
              </a:rPr>
              <a:t>Questions?</a:t>
            </a:r>
            <a:endParaRPr lang="en-US" sz="9600" dirty="0">
              <a:solidFill>
                <a:srgbClr val="00539B"/>
              </a:solidFill>
            </a:endParaRPr>
          </a:p>
        </p:txBody>
      </p:sp>
    </p:spTree>
    <p:extLst>
      <p:ext uri="{BB962C8B-B14F-4D97-AF65-F5344CB8AC3E}">
        <p14:creationId xmlns:p14="http://schemas.microsoft.com/office/powerpoint/2010/main" val="33721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Clinical Laboratory Fee Schedule (CLFS)</a:t>
            </a:r>
            <a:endParaRPr lang="en-US" dirty="0"/>
          </a:p>
        </p:txBody>
      </p:sp>
      <p:sp>
        <p:nvSpPr>
          <p:cNvPr id="3" name="Text Placeholder 2"/>
          <p:cNvSpPr>
            <a:spLocks noGrp="1"/>
          </p:cNvSpPr>
          <p:nvPr>
            <p:ph type="body" sz="quarter" idx="10"/>
          </p:nvPr>
        </p:nvSpPr>
        <p:spPr>
          <a:xfrm>
            <a:off x="228600" y="961062"/>
            <a:ext cx="8686800" cy="5134938"/>
          </a:xfrm>
        </p:spPr>
        <p:txBody>
          <a:bodyPr>
            <a:normAutofit fontScale="92500" lnSpcReduction="20000"/>
          </a:bodyPr>
          <a:lstStyle/>
          <a:p>
            <a:pPr>
              <a:spcBef>
                <a:spcPts val="1200"/>
              </a:spcBef>
            </a:pPr>
            <a:r>
              <a:rPr lang="en-US" sz="2600" dirty="0">
                <a:solidFill>
                  <a:srgbClr val="00539B"/>
                </a:solidFill>
              </a:rPr>
              <a:t>CLFS payment is in accordance with section 1833(h) of the Act since 1984:</a:t>
            </a:r>
          </a:p>
          <a:p>
            <a:pPr lvl="1">
              <a:spcBef>
                <a:spcPts val="1200"/>
              </a:spcBef>
              <a:buFont typeface="Wingdings" panose="05000000000000000000" pitchFamily="2" charset="2"/>
              <a:buChar char="Ø"/>
            </a:pPr>
            <a:r>
              <a:rPr lang="en-US" sz="2400" dirty="0">
                <a:solidFill>
                  <a:srgbClr val="00539B"/>
                </a:solidFill>
              </a:rPr>
              <a:t>Lower of area specific amount in one of 56 contractor locality areas, the National Limitation Amount (NLA) or the billed </a:t>
            </a:r>
            <a:r>
              <a:rPr lang="en-US" sz="2400" dirty="0" smtClean="0">
                <a:solidFill>
                  <a:srgbClr val="00539B"/>
                </a:solidFill>
              </a:rPr>
              <a:t>amount</a:t>
            </a:r>
          </a:p>
          <a:p>
            <a:pPr lvl="1">
              <a:spcBef>
                <a:spcPts val="1200"/>
              </a:spcBef>
              <a:buFont typeface="Wingdings" panose="05000000000000000000" pitchFamily="2" charset="2"/>
              <a:buChar char="Ø"/>
            </a:pPr>
            <a:r>
              <a:rPr lang="en-US" sz="2400" dirty="0" smtClean="0">
                <a:solidFill>
                  <a:srgbClr val="00539B"/>
                </a:solidFill>
              </a:rPr>
              <a:t>NLA = 74% of the median charge-based price in 1984</a:t>
            </a:r>
          </a:p>
          <a:p>
            <a:pPr>
              <a:spcBef>
                <a:spcPts val="1200"/>
              </a:spcBef>
            </a:pPr>
            <a:r>
              <a:rPr lang="en-US" sz="2600" dirty="0" smtClean="0">
                <a:solidFill>
                  <a:srgbClr val="00539B"/>
                </a:solidFill>
              </a:rPr>
              <a:t>About 400 tests paid under the CLFS in 1984.  About 1,200 tests are paid today</a:t>
            </a:r>
          </a:p>
          <a:p>
            <a:pPr>
              <a:spcBef>
                <a:spcPts val="1200"/>
              </a:spcBef>
            </a:pPr>
            <a:r>
              <a:rPr lang="en-US" sz="2600" dirty="0" smtClean="0">
                <a:solidFill>
                  <a:srgbClr val="00539B"/>
                </a:solidFill>
              </a:rPr>
              <a:t>New Tests Priced Using Crosswalk or Gap Fill:</a:t>
            </a:r>
          </a:p>
          <a:p>
            <a:pPr lvl="1">
              <a:spcBef>
                <a:spcPts val="1200"/>
              </a:spcBef>
              <a:buFont typeface="Wingdings" panose="05000000000000000000" pitchFamily="2" charset="2"/>
              <a:buChar char="Ø"/>
            </a:pPr>
            <a:r>
              <a:rPr lang="en-US" sz="2400" dirty="0" smtClean="0">
                <a:solidFill>
                  <a:srgbClr val="00539B"/>
                </a:solidFill>
              </a:rPr>
              <a:t>Crosswalk – Price </a:t>
            </a:r>
            <a:r>
              <a:rPr lang="en-US" sz="2400" dirty="0" smtClean="0">
                <a:solidFill>
                  <a:srgbClr val="00539B"/>
                </a:solidFill>
              </a:rPr>
              <a:t>of new </a:t>
            </a:r>
            <a:r>
              <a:rPr lang="en-US" sz="2400" dirty="0" smtClean="0">
                <a:solidFill>
                  <a:srgbClr val="00539B"/>
                </a:solidFill>
              </a:rPr>
              <a:t>test = to existing test that uses same or similar methodology</a:t>
            </a:r>
          </a:p>
          <a:p>
            <a:pPr lvl="1">
              <a:spcBef>
                <a:spcPts val="1200"/>
              </a:spcBef>
              <a:buFont typeface="Wingdings" panose="05000000000000000000" pitchFamily="2" charset="2"/>
              <a:buChar char="Ø"/>
            </a:pPr>
            <a:r>
              <a:rPr lang="en-US" sz="2400" dirty="0" smtClean="0">
                <a:solidFill>
                  <a:srgbClr val="00539B"/>
                </a:solidFill>
              </a:rPr>
              <a:t>Gap Fill – No similar test.  Work with Medicare contractors to develop a price</a:t>
            </a:r>
          </a:p>
          <a:p>
            <a:pPr>
              <a:spcBef>
                <a:spcPts val="1200"/>
              </a:spcBef>
            </a:pPr>
            <a:r>
              <a:rPr lang="en-US" sz="2600" dirty="0" smtClean="0">
                <a:solidFill>
                  <a:srgbClr val="00539B"/>
                </a:solidFill>
              </a:rPr>
              <a:t>Medicare currently pays about $10 billion for CLFS services</a:t>
            </a:r>
            <a:endParaRPr lang="en-US" sz="2600" dirty="0">
              <a:solidFill>
                <a:srgbClr val="00539B"/>
              </a:solidFill>
            </a:endParaRPr>
          </a:p>
          <a:p>
            <a:pPr>
              <a:spcBef>
                <a:spcPts val="1200"/>
              </a:spcBef>
            </a:pPr>
            <a:endParaRPr lang="en-US" sz="2400" dirty="0" smtClean="0">
              <a:solidFill>
                <a:srgbClr val="00539B"/>
              </a:solidFill>
            </a:endParaRPr>
          </a:p>
          <a:p>
            <a:pPr lvl="1">
              <a:spcBef>
                <a:spcPts val="1200"/>
              </a:spcBef>
            </a:pPr>
            <a:endParaRPr lang="en-US" dirty="0" smtClean="0"/>
          </a:p>
          <a:p>
            <a:pPr lvl="1">
              <a:spcBef>
                <a:spcPts val="1200"/>
              </a:spcBef>
            </a:pPr>
            <a:endParaRPr lang="en-US" dirty="0" smtClean="0"/>
          </a:p>
          <a:p>
            <a:pPr>
              <a:spcBef>
                <a:spcPts val="1200"/>
              </a:spcBef>
            </a:pPr>
            <a:endParaRPr lang="en-US" sz="1800" dirty="0"/>
          </a:p>
        </p:txBody>
      </p:sp>
    </p:spTree>
    <p:extLst>
      <p:ext uri="{BB962C8B-B14F-4D97-AF65-F5344CB8AC3E}">
        <p14:creationId xmlns:p14="http://schemas.microsoft.com/office/powerpoint/2010/main" val="2495021862"/>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CLFS	</a:t>
            </a:r>
            <a:endParaRPr lang="en-US" dirty="0"/>
          </a:p>
        </p:txBody>
      </p:sp>
      <p:sp>
        <p:nvSpPr>
          <p:cNvPr id="3" name="Text Placeholder 2"/>
          <p:cNvSpPr>
            <a:spLocks noGrp="1"/>
          </p:cNvSpPr>
          <p:nvPr>
            <p:ph type="body" sz="quarter" idx="10"/>
          </p:nvPr>
        </p:nvSpPr>
        <p:spPr>
          <a:xfrm>
            <a:off x="228600" y="961062"/>
            <a:ext cx="8686800" cy="5211138"/>
          </a:xfrm>
        </p:spPr>
        <p:txBody>
          <a:bodyPr>
            <a:normAutofit fontScale="47500" lnSpcReduction="20000"/>
          </a:bodyPr>
          <a:lstStyle/>
          <a:p>
            <a:pPr>
              <a:spcBef>
                <a:spcPts val="1200"/>
              </a:spcBef>
            </a:pPr>
            <a:r>
              <a:rPr lang="en-US" sz="5500" dirty="0" smtClean="0">
                <a:solidFill>
                  <a:srgbClr val="00539B"/>
                </a:solidFill>
              </a:rPr>
              <a:t>Annual payment updates set by Congress or default to statutory </a:t>
            </a:r>
            <a:r>
              <a:rPr lang="en-US" sz="5500" dirty="0" smtClean="0">
                <a:solidFill>
                  <a:srgbClr val="00539B"/>
                </a:solidFill>
              </a:rPr>
              <a:t>methodology based on CPI</a:t>
            </a:r>
            <a:endParaRPr lang="en-US" sz="5500" dirty="0" smtClean="0">
              <a:solidFill>
                <a:srgbClr val="00539B"/>
              </a:solidFill>
            </a:endParaRPr>
          </a:p>
          <a:p>
            <a:pPr>
              <a:spcBef>
                <a:spcPts val="1200"/>
              </a:spcBef>
            </a:pPr>
            <a:r>
              <a:rPr lang="en-US" sz="5500" dirty="0" smtClean="0">
                <a:solidFill>
                  <a:srgbClr val="00539B"/>
                </a:solidFill>
              </a:rPr>
              <a:t>Unlike other fee schedules/prospective payment system, no annual budget neutral update (e.g. no accounting for changes in relative prices among services)</a:t>
            </a:r>
          </a:p>
          <a:p>
            <a:pPr>
              <a:spcBef>
                <a:spcPts val="1200"/>
              </a:spcBef>
            </a:pPr>
            <a:r>
              <a:rPr lang="en-US" sz="5500" dirty="0" smtClean="0">
                <a:solidFill>
                  <a:srgbClr val="00539B"/>
                </a:solidFill>
              </a:rPr>
              <a:t>Office of the Inspector General – June 10, 2013</a:t>
            </a:r>
          </a:p>
          <a:p>
            <a:pPr lvl="1">
              <a:spcBef>
                <a:spcPts val="1200"/>
              </a:spcBef>
              <a:buFont typeface="Wingdings" panose="05000000000000000000" pitchFamily="2" charset="2"/>
              <a:buChar char="Ø"/>
            </a:pPr>
            <a:r>
              <a:rPr lang="en-US" sz="4600" dirty="0" smtClean="0">
                <a:solidFill>
                  <a:srgbClr val="00539B"/>
                </a:solidFill>
              </a:rPr>
              <a:t>“Medicare paid between 18 and 30 percent more than other insurers for 20 high-volume and/or high-expenditure lab tests”</a:t>
            </a:r>
          </a:p>
          <a:p>
            <a:pPr lvl="1">
              <a:spcBef>
                <a:spcPts val="1200"/>
              </a:spcBef>
              <a:buFont typeface="Wingdings" panose="05000000000000000000" pitchFamily="2" charset="2"/>
              <a:buChar char="Ø"/>
            </a:pPr>
            <a:r>
              <a:rPr lang="en-US" sz="4600" dirty="0" smtClean="0">
                <a:solidFill>
                  <a:srgbClr val="00539B"/>
                </a:solidFill>
              </a:rPr>
              <a:t>“Recommend[s]…legislation that would allow…lower payment rates for lab tests and… copayments and deductibles for lab tests”</a:t>
            </a:r>
          </a:p>
          <a:p>
            <a:pPr lvl="1">
              <a:spcBef>
                <a:spcPts val="1200"/>
              </a:spcBef>
              <a:buFont typeface="Wingdings" panose="05000000000000000000" pitchFamily="2" charset="2"/>
              <a:buChar char="Ø"/>
            </a:pPr>
            <a:r>
              <a:rPr lang="en-US" sz="4600" dirty="0" smtClean="0">
                <a:solidFill>
                  <a:srgbClr val="00539B"/>
                </a:solidFill>
              </a:rPr>
              <a:t>CMS Response:  “Exploring whether it has authority under current statute to revise payments for lab tests” </a:t>
            </a:r>
          </a:p>
          <a:p>
            <a:pPr>
              <a:spcBef>
                <a:spcPts val="1200"/>
              </a:spcBef>
            </a:pPr>
            <a:endParaRPr lang="en-US" sz="2400" dirty="0" smtClean="0">
              <a:solidFill>
                <a:srgbClr val="00539B"/>
              </a:solidFill>
            </a:endParaRPr>
          </a:p>
          <a:p>
            <a:pPr lvl="1">
              <a:spcBef>
                <a:spcPts val="1200"/>
              </a:spcBef>
            </a:pPr>
            <a:endParaRPr lang="en-US" dirty="0" smtClean="0"/>
          </a:p>
          <a:p>
            <a:pPr lvl="1">
              <a:spcBef>
                <a:spcPts val="1200"/>
              </a:spcBef>
            </a:pPr>
            <a:endParaRPr lang="en-US" dirty="0" smtClean="0"/>
          </a:p>
          <a:p>
            <a:pPr>
              <a:spcBef>
                <a:spcPts val="1200"/>
              </a:spcBef>
            </a:pPr>
            <a:endParaRPr lang="en-US" sz="1800" dirty="0"/>
          </a:p>
        </p:txBody>
      </p:sp>
    </p:spTree>
    <p:extLst>
      <p:ext uri="{BB962C8B-B14F-4D97-AF65-F5344CB8AC3E}">
        <p14:creationId xmlns:p14="http://schemas.microsoft.com/office/powerpoint/2010/main" val="3512721252"/>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CLFS</a:t>
            </a:r>
          </a:p>
        </p:txBody>
      </p:sp>
      <p:sp>
        <p:nvSpPr>
          <p:cNvPr id="3" name="Text Placeholder 2"/>
          <p:cNvSpPr>
            <a:spLocks noGrp="1"/>
          </p:cNvSpPr>
          <p:nvPr>
            <p:ph type="body" sz="quarter" idx="10"/>
          </p:nvPr>
        </p:nvSpPr>
        <p:spPr/>
        <p:txBody>
          <a:bodyPr/>
          <a:lstStyle/>
          <a:p>
            <a:r>
              <a:rPr lang="en-US" sz="2600" dirty="0" smtClean="0">
                <a:solidFill>
                  <a:srgbClr val="00539B"/>
                </a:solidFill>
              </a:rPr>
              <a:t>Law allows revisions to CLFS for </a:t>
            </a:r>
            <a:r>
              <a:rPr lang="en-US" sz="2600" dirty="0">
                <a:solidFill>
                  <a:srgbClr val="00539B"/>
                </a:solidFill>
              </a:rPr>
              <a:t>“other adjustments as the Secretary determines are justified by technological </a:t>
            </a:r>
            <a:r>
              <a:rPr lang="en-US" sz="2600" dirty="0" smtClean="0">
                <a:solidFill>
                  <a:srgbClr val="00539B"/>
                </a:solidFill>
              </a:rPr>
              <a:t>changes”</a:t>
            </a:r>
            <a:r>
              <a:rPr lang="en-US" sz="2600" u="sng" dirty="0" smtClean="0">
                <a:solidFill>
                  <a:srgbClr val="00539B"/>
                </a:solidFill>
              </a:rPr>
              <a:t> </a:t>
            </a:r>
          </a:p>
          <a:p>
            <a:r>
              <a:rPr lang="en-US" sz="2600" dirty="0" smtClean="0">
                <a:solidFill>
                  <a:srgbClr val="00539B"/>
                </a:solidFill>
              </a:rPr>
              <a:t>Beginning for 2015, CMS adopted a policy to:</a:t>
            </a:r>
          </a:p>
          <a:p>
            <a:pPr lvl="1">
              <a:buFont typeface="Wingdings" panose="05000000000000000000" pitchFamily="2" charset="2"/>
              <a:buChar char="Ø"/>
            </a:pPr>
            <a:r>
              <a:rPr lang="en-US" sz="2400" dirty="0" smtClean="0">
                <a:solidFill>
                  <a:srgbClr val="00539B"/>
                </a:solidFill>
              </a:rPr>
              <a:t>Conduct </a:t>
            </a:r>
            <a:r>
              <a:rPr lang="en-US" sz="2400" dirty="0">
                <a:solidFill>
                  <a:srgbClr val="00539B"/>
                </a:solidFill>
              </a:rPr>
              <a:t>a data analysis to determine which proposed adjustments during the </a:t>
            </a:r>
            <a:r>
              <a:rPr lang="en-US" sz="2400" dirty="0" smtClean="0">
                <a:solidFill>
                  <a:srgbClr val="00539B"/>
                </a:solidFill>
              </a:rPr>
              <a:t>annual rulemaking cycle</a:t>
            </a:r>
          </a:p>
          <a:p>
            <a:pPr lvl="1">
              <a:buFont typeface="Wingdings" panose="05000000000000000000" pitchFamily="2" charset="2"/>
              <a:buChar char="Ø"/>
            </a:pPr>
            <a:r>
              <a:rPr lang="en-US" sz="2400" dirty="0">
                <a:solidFill>
                  <a:srgbClr val="00539B"/>
                </a:solidFill>
              </a:rPr>
              <a:t>Through annual rulemaking process, to revise prices for codes that have undergone technological </a:t>
            </a:r>
            <a:r>
              <a:rPr lang="en-US" sz="2400" dirty="0" smtClean="0">
                <a:solidFill>
                  <a:srgbClr val="00539B"/>
                </a:solidFill>
              </a:rPr>
              <a:t>changes</a:t>
            </a:r>
          </a:p>
          <a:p>
            <a:pPr lvl="1">
              <a:buFont typeface="Wingdings" panose="05000000000000000000" pitchFamily="2" charset="2"/>
              <a:buChar char="Ø"/>
            </a:pPr>
            <a:r>
              <a:rPr lang="en-US" sz="2400" dirty="0">
                <a:solidFill>
                  <a:srgbClr val="00539B"/>
                </a:solidFill>
              </a:rPr>
              <a:t>Technologically similar codes will be reviewed </a:t>
            </a:r>
            <a:r>
              <a:rPr lang="en-US" sz="2400" dirty="0" smtClean="0">
                <a:solidFill>
                  <a:srgbClr val="00539B"/>
                </a:solidFill>
              </a:rPr>
              <a:t>together</a:t>
            </a:r>
          </a:p>
          <a:p>
            <a:pPr lvl="1">
              <a:buFont typeface="Wingdings" panose="05000000000000000000" pitchFamily="2" charset="2"/>
              <a:buChar char="Ø"/>
            </a:pPr>
            <a:r>
              <a:rPr lang="en-US" sz="2400" dirty="0" smtClean="0">
                <a:solidFill>
                  <a:srgbClr val="00539B"/>
                </a:solidFill>
              </a:rPr>
              <a:t>Priority:  Codes </a:t>
            </a:r>
            <a:r>
              <a:rPr lang="en-US" sz="2400" dirty="0">
                <a:solidFill>
                  <a:srgbClr val="00539B"/>
                </a:solidFill>
              </a:rPr>
              <a:t>that have been on the CLFS the longest, high volume and/or dollar payment, or experienced rapid spending growth</a:t>
            </a: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243158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Access to Medicare Act (PAMA)</a:t>
            </a:r>
            <a:endParaRPr lang="en-US" dirty="0"/>
          </a:p>
        </p:txBody>
      </p:sp>
      <p:sp>
        <p:nvSpPr>
          <p:cNvPr id="3" name="Text Placeholder 2"/>
          <p:cNvSpPr>
            <a:spLocks noGrp="1"/>
          </p:cNvSpPr>
          <p:nvPr>
            <p:ph type="body" sz="quarter" idx="10"/>
          </p:nvPr>
        </p:nvSpPr>
        <p:spPr/>
        <p:txBody>
          <a:bodyPr>
            <a:normAutofit/>
          </a:bodyPr>
          <a:lstStyle/>
          <a:p>
            <a:r>
              <a:rPr lang="en-US" sz="2800" dirty="0" smtClean="0">
                <a:solidFill>
                  <a:srgbClr val="00539B"/>
                </a:solidFill>
              </a:rPr>
              <a:t>Enacted April 1, 2014</a:t>
            </a:r>
          </a:p>
          <a:p>
            <a:r>
              <a:rPr lang="en-US" sz="2800" dirty="0" smtClean="0">
                <a:solidFill>
                  <a:srgbClr val="00539B"/>
                </a:solidFill>
              </a:rPr>
              <a:t>Major Provisions:</a:t>
            </a:r>
          </a:p>
          <a:p>
            <a:pPr lvl="1">
              <a:buFont typeface="Wingdings" panose="05000000000000000000" pitchFamily="2" charset="2"/>
              <a:buChar char="Ø"/>
            </a:pPr>
            <a:r>
              <a:rPr lang="en-US" sz="2400" dirty="0" smtClean="0">
                <a:solidFill>
                  <a:srgbClr val="00539B"/>
                </a:solidFill>
              </a:rPr>
              <a:t>Requires CMS to collect private payer prices from laboratories beginning in 2016</a:t>
            </a:r>
          </a:p>
          <a:p>
            <a:pPr lvl="1">
              <a:buFont typeface="Wingdings" panose="05000000000000000000" pitchFamily="2" charset="2"/>
              <a:buChar char="Ø"/>
            </a:pPr>
            <a:r>
              <a:rPr lang="en-US" sz="2400" dirty="0" smtClean="0">
                <a:solidFill>
                  <a:srgbClr val="00539B"/>
                </a:solidFill>
              </a:rPr>
              <a:t>Private payer data reported every 3 years</a:t>
            </a:r>
          </a:p>
          <a:p>
            <a:pPr lvl="1">
              <a:buFont typeface="Wingdings" panose="05000000000000000000" pitchFamily="2" charset="2"/>
              <a:buChar char="Ø"/>
            </a:pPr>
            <a:r>
              <a:rPr lang="en-US" sz="2400" dirty="0" smtClean="0">
                <a:solidFill>
                  <a:srgbClr val="00539B"/>
                </a:solidFill>
              </a:rPr>
              <a:t>CLFS payment = Weighted </a:t>
            </a:r>
            <a:r>
              <a:rPr lang="en-US" sz="2400" dirty="0">
                <a:solidFill>
                  <a:srgbClr val="00539B"/>
                </a:solidFill>
              </a:rPr>
              <a:t>median of private </a:t>
            </a:r>
            <a:r>
              <a:rPr lang="en-US" sz="2400" dirty="0" smtClean="0">
                <a:solidFill>
                  <a:srgbClr val="00539B"/>
                </a:solidFill>
              </a:rPr>
              <a:t>payer rates</a:t>
            </a:r>
          </a:p>
          <a:p>
            <a:pPr lvl="1">
              <a:buFont typeface="Wingdings" panose="05000000000000000000" pitchFamily="2" charset="2"/>
              <a:buChar char="Ø"/>
            </a:pPr>
            <a:r>
              <a:rPr lang="en-US" sz="2400" dirty="0" smtClean="0">
                <a:solidFill>
                  <a:srgbClr val="00539B"/>
                </a:solidFill>
              </a:rPr>
              <a:t>Notice and comment rulemaking completed not </a:t>
            </a:r>
            <a:r>
              <a:rPr lang="en-US" sz="2400" dirty="0">
                <a:solidFill>
                  <a:srgbClr val="00539B"/>
                </a:solidFill>
              </a:rPr>
              <a:t>later than June 30, </a:t>
            </a:r>
            <a:r>
              <a:rPr lang="en-US" sz="2400" dirty="0" smtClean="0">
                <a:solidFill>
                  <a:srgbClr val="00539B"/>
                </a:solidFill>
              </a:rPr>
              <a:t>2015</a:t>
            </a:r>
          </a:p>
          <a:p>
            <a:pPr lvl="1">
              <a:buFont typeface="Wingdings" panose="05000000000000000000" pitchFamily="2" charset="2"/>
              <a:buChar char="Ø"/>
            </a:pPr>
            <a:r>
              <a:rPr lang="en-US" sz="2400" dirty="0" smtClean="0">
                <a:solidFill>
                  <a:srgbClr val="00539B"/>
                </a:solidFill>
              </a:rPr>
              <a:t>Phase in of payment reductions limited to 10% for 2017 to 2019 and 15% for 2020 to 2022</a:t>
            </a:r>
          </a:p>
          <a:p>
            <a:pPr lvl="1">
              <a:buFont typeface="Wingdings" panose="05000000000000000000" pitchFamily="2" charset="2"/>
              <a:buChar char="Ø"/>
            </a:pPr>
            <a:r>
              <a:rPr lang="en-US" sz="2400" dirty="0" smtClean="0">
                <a:solidFill>
                  <a:srgbClr val="00539B"/>
                </a:solidFill>
              </a:rPr>
              <a:t>Special provisions for new </a:t>
            </a:r>
            <a:r>
              <a:rPr lang="en-US" sz="2400" dirty="0" smtClean="0">
                <a:solidFill>
                  <a:srgbClr val="00539B"/>
                </a:solidFill>
              </a:rPr>
              <a:t>tests and advanced tests</a:t>
            </a:r>
            <a:endParaRPr lang="en-US" sz="2400" dirty="0">
              <a:solidFill>
                <a:srgbClr val="00539B"/>
              </a:solidFill>
            </a:endParaRPr>
          </a:p>
          <a:p>
            <a:pPr lvl="1">
              <a:buFont typeface="Wingdings" panose="05000000000000000000" pitchFamily="2" charset="2"/>
              <a:buChar char="Ø"/>
            </a:pPr>
            <a:r>
              <a:rPr lang="en-US" sz="2400" dirty="0" smtClean="0">
                <a:solidFill>
                  <a:srgbClr val="00539B"/>
                </a:solidFill>
              </a:rPr>
              <a:t>Special provisions for coding</a:t>
            </a:r>
            <a:endParaRPr lang="en-US" sz="24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318318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PAMA – Who will be required to Report?</a:t>
            </a:r>
            <a:endParaRPr lang="en-US" dirty="0"/>
          </a:p>
        </p:txBody>
      </p:sp>
      <p:sp>
        <p:nvSpPr>
          <p:cNvPr id="3" name="Text Placeholder 2"/>
          <p:cNvSpPr>
            <a:spLocks noGrp="1"/>
          </p:cNvSpPr>
          <p:nvPr>
            <p:ph type="body" sz="quarter" idx="10"/>
          </p:nvPr>
        </p:nvSpPr>
        <p:spPr/>
        <p:txBody>
          <a:bodyPr>
            <a:normAutofit fontScale="92500" lnSpcReduction="20000"/>
          </a:bodyPr>
          <a:lstStyle/>
          <a:p>
            <a:r>
              <a:rPr lang="en-US" sz="2800" dirty="0" smtClean="0">
                <a:solidFill>
                  <a:srgbClr val="00539B"/>
                </a:solidFill>
              </a:rPr>
              <a:t>An “Applicable Laboratory” must report.  Defined as:</a:t>
            </a:r>
          </a:p>
          <a:p>
            <a:pPr marL="857250" lvl="2" indent="0">
              <a:buNone/>
            </a:pPr>
            <a:r>
              <a:rPr lang="en-US" sz="2600" dirty="0" smtClean="0">
                <a:solidFill>
                  <a:srgbClr val="00539B"/>
                </a:solidFill>
              </a:rPr>
              <a:t>a </a:t>
            </a:r>
            <a:r>
              <a:rPr lang="en-US" sz="2600" dirty="0">
                <a:solidFill>
                  <a:srgbClr val="00539B"/>
                </a:solidFill>
              </a:rPr>
              <a:t>laboratory that, with respect to its revenues under this title, a majority of such revenues are from this section, section 1833(h) or section </a:t>
            </a:r>
            <a:r>
              <a:rPr lang="en-US" sz="2600" dirty="0" smtClean="0">
                <a:solidFill>
                  <a:srgbClr val="00539B"/>
                </a:solidFill>
              </a:rPr>
              <a:t>1848</a:t>
            </a:r>
          </a:p>
          <a:p>
            <a:r>
              <a:rPr lang="en-US" sz="2800" dirty="0" smtClean="0">
                <a:solidFill>
                  <a:srgbClr val="00539B"/>
                </a:solidFill>
              </a:rPr>
              <a:t>This section and section </a:t>
            </a:r>
            <a:r>
              <a:rPr lang="en-US" sz="2800" dirty="0" smtClean="0">
                <a:solidFill>
                  <a:srgbClr val="00539B"/>
                </a:solidFill>
              </a:rPr>
              <a:t>1833(h)=CLFS services.  Section 1848=Physician </a:t>
            </a:r>
            <a:r>
              <a:rPr lang="en-US" sz="2800" dirty="0">
                <a:solidFill>
                  <a:srgbClr val="00539B"/>
                </a:solidFill>
              </a:rPr>
              <a:t>F</a:t>
            </a:r>
            <a:r>
              <a:rPr lang="en-US" sz="2800" dirty="0" smtClean="0">
                <a:solidFill>
                  <a:srgbClr val="00539B"/>
                </a:solidFill>
              </a:rPr>
              <a:t>ee Schedule </a:t>
            </a:r>
            <a:r>
              <a:rPr lang="en-US" sz="2800" dirty="0" smtClean="0">
                <a:solidFill>
                  <a:srgbClr val="00539B"/>
                </a:solidFill>
              </a:rPr>
              <a:t>services.</a:t>
            </a:r>
          </a:p>
          <a:p>
            <a:r>
              <a:rPr lang="en-US" sz="2800" dirty="0" smtClean="0">
                <a:solidFill>
                  <a:srgbClr val="00539B"/>
                </a:solidFill>
              </a:rPr>
              <a:t>What is a “laboratory?” Undefined by PAMA or in the Medicare statute  </a:t>
            </a:r>
          </a:p>
          <a:p>
            <a:r>
              <a:rPr lang="en-US" sz="2800" dirty="0" smtClean="0">
                <a:solidFill>
                  <a:srgbClr val="00539B"/>
                </a:solidFill>
              </a:rPr>
              <a:t>Clinical Laboratory Improvement Act defines a laboratory as:</a:t>
            </a:r>
          </a:p>
          <a:p>
            <a:pPr marL="857250" lvl="2" indent="0">
              <a:buNone/>
            </a:pPr>
            <a:r>
              <a:rPr lang="en-US" sz="2600" dirty="0" smtClean="0">
                <a:solidFill>
                  <a:srgbClr val="00539B"/>
                </a:solidFill>
              </a:rPr>
              <a:t>any </a:t>
            </a:r>
            <a:r>
              <a:rPr lang="en-US" sz="2600" dirty="0">
                <a:solidFill>
                  <a:srgbClr val="00539B"/>
                </a:solidFill>
              </a:rPr>
              <a:t>facility which performs laboratory testing on specimens derived from humans for the purpose of providing information for the diagnosis, prevention, treatment of disease, or impairment of, or assessment of </a:t>
            </a:r>
            <a:r>
              <a:rPr lang="en-US" sz="2600" dirty="0" smtClean="0">
                <a:solidFill>
                  <a:srgbClr val="00539B"/>
                </a:solidFill>
              </a:rPr>
              <a:t>health”</a:t>
            </a:r>
          </a:p>
          <a:p>
            <a:endParaRPr lang="en-US" sz="2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108744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Structures</a:t>
            </a:r>
            <a:endParaRPr lang="en-US" dirty="0"/>
          </a:p>
        </p:txBody>
      </p:sp>
      <p:sp>
        <p:nvSpPr>
          <p:cNvPr id="3" name="Text Placeholder 2"/>
          <p:cNvSpPr>
            <a:spLocks noGrp="1"/>
          </p:cNvSpPr>
          <p:nvPr>
            <p:ph type="body" sz="quarter" idx="10"/>
          </p:nvPr>
        </p:nvSpPr>
        <p:spPr/>
        <p:txBody>
          <a:bodyPr>
            <a:normAutofit fontScale="92500" lnSpcReduction="10000"/>
          </a:bodyPr>
          <a:lstStyle/>
          <a:p>
            <a:r>
              <a:rPr lang="en-US" sz="2800" dirty="0" smtClean="0">
                <a:solidFill>
                  <a:srgbClr val="00539B"/>
                </a:solidFill>
              </a:rPr>
              <a:t>National </a:t>
            </a:r>
            <a:r>
              <a:rPr lang="en-US" sz="2800" dirty="0">
                <a:solidFill>
                  <a:srgbClr val="00539B"/>
                </a:solidFill>
              </a:rPr>
              <a:t>chains that perform a large menu of </a:t>
            </a:r>
            <a:r>
              <a:rPr lang="en-US" sz="2800" dirty="0" smtClean="0">
                <a:solidFill>
                  <a:srgbClr val="00539B"/>
                </a:solidFill>
              </a:rPr>
              <a:t>tests</a:t>
            </a:r>
            <a:r>
              <a:rPr lang="en-US" sz="2600" dirty="0" smtClean="0">
                <a:solidFill>
                  <a:srgbClr val="00539B"/>
                </a:solidFill>
              </a:rPr>
              <a:t> </a:t>
            </a:r>
          </a:p>
          <a:p>
            <a:r>
              <a:rPr lang="en-US" sz="2800" dirty="0" smtClean="0">
                <a:solidFill>
                  <a:srgbClr val="00539B"/>
                </a:solidFill>
              </a:rPr>
              <a:t>Small </a:t>
            </a:r>
            <a:r>
              <a:rPr lang="en-US" sz="2800" dirty="0">
                <a:solidFill>
                  <a:srgbClr val="00539B"/>
                </a:solidFill>
              </a:rPr>
              <a:t>regional operations </a:t>
            </a:r>
            <a:r>
              <a:rPr lang="en-US" sz="2800" dirty="0" smtClean="0">
                <a:solidFill>
                  <a:srgbClr val="00539B"/>
                </a:solidFill>
              </a:rPr>
              <a:t>serve </a:t>
            </a:r>
            <a:r>
              <a:rPr lang="en-US" sz="2800" dirty="0">
                <a:solidFill>
                  <a:srgbClr val="00539B"/>
                </a:solidFill>
              </a:rPr>
              <a:t>nursing home residents or that have a small menu of </a:t>
            </a:r>
            <a:r>
              <a:rPr lang="en-US" sz="2800" dirty="0" smtClean="0">
                <a:solidFill>
                  <a:srgbClr val="00539B"/>
                </a:solidFill>
              </a:rPr>
              <a:t>tests</a:t>
            </a:r>
          </a:p>
          <a:p>
            <a:r>
              <a:rPr lang="en-US" sz="2800" dirty="0" smtClean="0">
                <a:solidFill>
                  <a:srgbClr val="00539B"/>
                </a:solidFill>
              </a:rPr>
              <a:t>Large corporations that furnish FDA approved tests</a:t>
            </a:r>
          </a:p>
          <a:p>
            <a:r>
              <a:rPr lang="en-US" sz="2800" dirty="0" smtClean="0">
                <a:solidFill>
                  <a:srgbClr val="00539B"/>
                </a:solidFill>
              </a:rPr>
              <a:t>Physician Office Laboratories</a:t>
            </a:r>
          </a:p>
          <a:p>
            <a:r>
              <a:rPr lang="en-US" sz="2800" dirty="0" smtClean="0">
                <a:solidFill>
                  <a:srgbClr val="00539B"/>
                </a:solidFill>
              </a:rPr>
              <a:t>Hospital Laboratories and Reference Laboratories</a:t>
            </a:r>
          </a:p>
          <a:p>
            <a:r>
              <a:rPr lang="en-US" sz="2800" dirty="0" smtClean="0">
                <a:solidFill>
                  <a:srgbClr val="00539B"/>
                </a:solidFill>
              </a:rPr>
              <a:t>Structured as:</a:t>
            </a:r>
          </a:p>
          <a:p>
            <a:pPr lvl="1">
              <a:buFont typeface="Wingdings" panose="05000000000000000000" pitchFamily="2" charset="2"/>
              <a:buChar char="Ø"/>
            </a:pPr>
            <a:r>
              <a:rPr lang="en-US" sz="2600" dirty="0" smtClean="0">
                <a:solidFill>
                  <a:srgbClr val="00539B"/>
                </a:solidFill>
              </a:rPr>
              <a:t>Large </a:t>
            </a:r>
            <a:r>
              <a:rPr lang="en-US" sz="2600" dirty="0">
                <a:solidFill>
                  <a:srgbClr val="00539B"/>
                </a:solidFill>
              </a:rPr>
              <a:t>networks with multiple facilities performing laboratory testing under one parent organization; typically within each state given differences in state regulations and </a:t>
            </a:r>
            <a:r>
              <a:rPr lang="en-US" sz="2600" dirty="0" smtClean="0">
                <a:solidFill>
                  <a:srgbClr val="00539B"/>
                </a:solidFill>
              </a:rPr>
              <a:t>licensing; or</a:t>
            </a:r>
          </a:p>
          <a:p>
            <a:pPr lvl="1">
              <a:buFont typeface="Wingdings" panose="05000000000000000000" pitchFamily="2" charset="2"/>
              <a:buChar char="Ø"/>
            </a:pPr>
            <a:r>
              <a:rPr lang="en-US" sz="2600" dirty="0" smtClean="0">
                <a:solidFill>
                  <a:srgbClr val="00539B"/>
                </a:solidFill>
              </a:rPr>
              <a:t>Single</a:t>
            </a:r>
            <a:r>
              <a:rPr lang="en-US" sz="2600" dirty="0">
                <a:solidFill>
                  <a:srgbClr val="00539B"/>
                </a:solidFill>
              </a:rPr>
              <a:t>, independent facilities</a:t>
            </a:r>
            <a:endParaRPr lang="en-US" dirty="0" smtClean="0">
              <a:solidFill>
                <a:srgbClr val="00539B"/>
              </a:solidFill>
            </a:endParaRPr>
          </a:p>
          <a:p>
            <a:endParaRPr lang="en-US" sz="2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48174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Mechanisms</a:t>
            </a:r>
            <a:endParaRPr lang="en-US" dirty="0"/>
          </a:p>
        </p:txBody>
      </p:sp>
      <p:sp>
        <p:nvSpPr>
          <p:cNvPr id="3" name="Text Placeholder 2"/>
          <p:cNvSpPr>
            <a:spLocks noGrp="1"/>
          </p:cNvSpPr>
          <p:nvPr>
            <p:ph type="body" sz="quarter" idx="10"/>
          </p:nvPr>
        </p:nvSpPr>
        <p:spPr/>
        <p:txBody>
          <a:bodyPr>
            <a:normAutofit fontScale="92500" lnSpcReduction="10000"/>
          </a:bodyPr>
          <a:lstStyle/>
          <a:p>
            <a:r>
              <a:rPr lang="en-US" sz="2800" dirty="0" smtClean="0">
                <a:solidFill>
                  <a:srgbClr val="00539B"/>
                </a:solidFill>
              </a:rPr>
              <a:t>Taxpayer Identification Number (TIN) - Number </a:t>
            </a:r>
            <a:r>
              <a:rPr lang="en-US" sz="2800" dirty="0">
                <a:solidFill>
                  <a:srgbClr val="00539B"/>
                </a:solidFill>
              </a:rPr>
              <a:t>used for tax purposes </a:t>
            </a:r>
            <a:r>
              <a:rPr lang="en-US" sz="2800" dirty="0" smtClean="0">
                <a:solidFill>
                  <a:srgbClr val="00539B"/>
                </a:solidFill>
              </a:rPr>
              <a:t>that will be a common identifier for all </a:t>
            </a:r>
            <a:r>
              <a:rPr lang="en-US" sz="2800" dirty="0">
                <a:solidFill>
                  <a:srgbClr val="00539B"/>
                </a:solidFill>
              </a:rPr>
              <a:t>laboratory business </a:t>
            </a:r>
            <a:r>
              <a:rPr lang="en-US" sz="2800" dirty="0" smtClean="0">
                <a:solidFill>
                  <a:srgbClr val="00539B"/>
                </a:solidFill>
              </a:rPr>
              <a:t>models that is assigned by either the Internal Revenue Service or the Social Security Administration</a:t>
            </a:r>
          </a:p>
          <a:p>
            <a:r>
              <a:rPr lang="en-US" sz="2800" dirty="0" smtClean="0">
                <a:solidFill>
                  <a:srgbClr val="00539B"/>
                </a:solidFill>
              </a:rPr>
              <a:t>National Provider Identifier (NPI) - S</a:t>
            </a:r>
            <a:r>
              <a:rPr lang="en-US" sz="2800" dirty="0" smtClean="0">
                <a:solidFill>
                  <a:srgbClr val="00539B"/>
                </a:solidFill>
              </a:rPr>
              <a:t>tandard </a:t>
            </a:r>
            <a:r>
              <a:rPr lang="en-US" sz="2800" dirty="0">
                <a:solidFill>
                  <a:srgbClr val="00539B"/>
                </a:solidFill>
              </a:rPr>
              <a:t>unique health identifier used by health care providers for billing </a:t>
            </a:r>
            <a:r>
              <a:rPr lang="en-US" sz="2800" dirty="0" smtClean="0">
                <a:solidFill>
                  <a:srgbClr val="00539B"/>
                </a:solidFill>
              </a:rPr>
              <a:t>payers </a:t>
            </a:r>
            <a:r>
              <a:rPr lang="en-US" sz="2800" dirty="0">
                <a:solidFill>
                  <a:srgbClr val="00539B"/>
                </a:solidFill>
              </a:rPr>
              <a:t>and is assigned by the National Plan and Provider Enumeration System </a:t>
            </a:r>
            <a:endParaRPr lang="en-US" sz="2800" dirty="0" smtClean="0">
              <a:solidFill>
                <a:srgbClr val="00539B"/>
              </a:solidFill>
            </a:endParaRPr>
          </a:p>
          <a:p>
            <a:r>
              <a:rPr lang="en-US" sz="2800" dirty="0">
                <a:solidFill>
                  <a:srgbClr val="00539B"/>
                </a:solidFill>
              </a:rPr>
              <a:t>An applicable laboratory </a:t>
            </a:r>
            <a:r>
              <a:rPr lang="en-US" sz="2800" dirty="0" smtClean="0">
                <a:solidFill>
                  <a:srgbClr val="00539B"/>
                </a:solidFill>
              </a:rPr>
              <a:t>may be comprised </a:t>
            </a:r>
            <a:r>
              <a:rPr lang="en-US" sz="2800" dirty="0">
                <a:solidFill>
                  <a:srgbClr val="00539B"/>
                </a:solidFill>
              </a:rPr>
              <a:t>of multiple facilities performing laboratory services under one parent organization </a:t>
            </a:r>
            <a:r>
              <a:rPr lang="en-US" sz="2800" dirty="0" smtClean="0">
                <a:solidFill>
                  <a:srgbClr val="00539B"/>
                </a:solidFill>
              </a:rPr>
              <a:t>with one </a:t>
            </a:r>
            <a:r>
              <a:rPr lang="en-US" sz="2800" dirty="0">
                <a:solidFill>
                  <a:srgbClr val="00539B"/>
                </a:solidFill>
              </a:rPr>
              <a:t>TIN and separate NPIs for the different facilities that it operates</a:t>
            </a:r>
            <a:endParaRPr lang="en-US" sz="2800" dirty="0" smtClean="0">
              <a:solidFill>
                <a:srgbClr val="00539B"/>
              </a:solidFill>
            </a:endParaRPr>
          </a:p>
          <a:p>
            <a:endParaRPr lang="en-US" sz="2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15141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Volume or Low Expenditure Threshold</a:t>
            </a:r>
            <a:endParaRPr lang="en-US" dirty="0"/>
          </a:p>
        </p:txBody>
      </p:sp>
      <p:sp>
        <p:nvSpPr>
          <p:cNvPr id="3" name="Text Placeholder 2"/>
          <p:cNvSpPr>
            <a:spLocks noGrp="1"/>
          </p:cNvSpPr>
          <p:nvPr>
            <p:ph type="body" sz="quarter" idx="10"/>
          </p:nvPr>
        </p:nvSpPr>
        <p:spPr/>
        <p:txBody>
          <a:bodyPr>
            <a:normAutofit lnSpcReduction="10000"/>
          </a:bodyPr>
          <a:lstStyle/>
          <a:p>
            <a:r>
              <a:rPr lang="en-US" sz="3000" dirty="0" smtClean="0">
                <a:solidFill>
                  <a:srgbClr val="00539B"/>
                </a:solidFill>
              </a:rPr>
              <a:t>“The </a:t>
            </a:r>
            <a:r>
              <a:rPr lang="en-US" sz="3000" dirty="0">
                <a:solidFill>
                  <a:srgbClr val="00539B"/>
                </a:solidFill>
              </a:rPr>
              <a:t>Secretary may establish a low volume or low expenditure threshold for excluding a laboratory from the definition of applicable laboratory under this paragraph, as the Secretary determines </a:t>
            </a:r>
            <a:r>
              <a:rPr lang="en-US" sz="3000" dirty="0" smtClean="0">
                <a:solidFill>
                  <a:srgbClr val="00539B"/>
                </a:solidFill>
              </a:rPr>
              <a:t>appropriate”</a:t>
            </a:r>
          </a:p>
          <a:p>
            <a:r>
              <a:rPr lang="en-US" sz="3000" dirty="0" smtClean="0">
                <a:solidFill>
                  <a:srgbClr val="00539B"/>
                </a:solidFill>
              </a:rPr>
              <a:t>Provides discretion to the Secretary to exempt some laboratories that would otherwise be applicable laboratories from reporting</a:t>
            </a:r>
          </a:p>
          <a:p>
            <a:r>
              <a:rPr lang="en-US" sz="3000" dirty="0" smtClean="0">
                <a:solidFill>
                  <a:srgbClr val="00539B"/>
                </a:solidFill>
              </a:rPr>
              <a:t>Conflicting Goals:</a:t>
            </a:r>
          </a:p>
          <a:p>
            <a:pPr lvl="1">
              <a:buFont typeface="Wingdings" panose="05000000000000000000" pitchFamily="2" charset="2"/>
              <a:buChar char="Ø"/>
            </a:pPr>
            <a:r>
              <a:rPr lang="en-US" sz="2800" dirty="0" smtClean="0">
                <a:solidFill>
                  <a:srgbClr val="00539B"/>
                </a:solidFill>
              </a:rPr>
              <a:t>Reduce </a:t>
            </a:r>
            <a:r>
              <a:rPr lang="en-US" sz="2800" dirty="0">
                <a:solidFill>
                  <a:srgbClr val="00539B"/>
                </a:solidFill>
              </a:rPr>
              <a:t>reporting burden on small laboratories </a:t>
            </a:r>
            <a:endParaRPr lang="en-US" sz="2800" dirty="0" smtClean="0">
              <a:solidFill>
                <a:srgbClr val="00539B"/>
              </a:solidFill>
            </a:endParaRPr>
          </a:p>
          <a:p>
            <a:pPr lvl="1">
              <a:buFont typeface="Wingdings" panose="05000000000000000000" pitchFamily="2" charset="2"/>
              <a:buChar char="Ø"/>
            </a:pPr>
            <a:r>
              <a:rPr lang="en-US" sz="2800" dirty="0" smtClean="0">
                <a:solidFill>
                  <a:srgbClr val="00539B"/>
                </a:solidFill>
              </a:rPr>
              <a:t>Collect </a:t>
            </a:r>
            <a:r>
              <a:rPr lang="en-US" sz="2800" dirty="0">
                <a:solidFill>
                  <a:srgbClr val="00539B"/>
                </a:solidFill>
              </a:rPr>
              <a:t>and </a:t>
            </a:r>
            <a:r>
              <a:rPr lang="en-US" sz="2800" dirty="0" smtClean="0">
                <a:solidFill>
                  <a:srgbClr val="00539B"/>
                </a:solidFill>
              </a:rPr>
              <a:t>use </a:t>
            </a:r>
            <a:r>
              <a:rPr lang="en-US" sz="2800" dirty="0">
                <a:solidFill>
                  <a:srgbClr val="00539B"/>
                </a:solidFill>
              </a:rPr>
              <a:t>as much data as possible </a:t>
            </a:r>
            <a:endParaRPr lang="en-US" sz="2600" dirty="0" smtClean="0">
              <a:solidFill>
                <a:srgbClr val="00539B"/>
              </a:solidFill>
            </a:endParaRPr>
          </a:p>
          <a:p>
            <a:endParaRPr lang="en-US" sz="2000" dirty="0">
              <a:solidFill>
                <a:srgbClr val="00539B"/>
              </a:solidFill>
            </a:endParaRPr>
          </a:p>
          <a:p>
            <a:pPr lvl="1"/>
            <a:endParaRPr lang="en-US" dirty="0"/>
          </a:p>
          <a:p>
            <a:pPr lvl="1"/>
            <a:endParaRPr lang="en-US" dirty="0" smtClean="0"/>
          </a:p>
          <a:p>
            <a:pPr lvl="1"/>
            <a:endParaRPr lang="en-US" dirty="0"/>
          </a:p>
          <a:p>
            <a:pPr lvl="1"/>
            <a:endParaRPr lang="en-US" sz="1800" dirty="0"/>
          </a:p>
        </p:txBody>
      </p:sp>
    </p:spTree>
    <p:extLst>
      <p:ext uri="{BB962C8B-B14F-4D97-AF65-F5344CB8AC3E}">
        <p14:creationId xmlns:p14="http://schemas.microsoft.com/office/powerpoint/2010/main" val="11625395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SIZE" val="Yes"/>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LlfdZ1fKxkuldo7KY6ZGtA"/>
</p:tagLst>
</file>

<file path=ppt/theme/theme1.xml><?xml version="1.0" encoding="utf-8"?>
<a:theme xmlns:a="http://schemas.openxmlformats.org/drawingml/2006/main" name="CMS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7920</TotalTime>
  <Words>1203</Words>
  <Application>Microsoft Office PowerPoint</Application>
  <PresentationFormat>On-screen Show (4:3)</PresentationFormat>
  <Paragraphs>139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CMS_Theme</vt:lpstr>
      <vt:lpstr>The Protecting Access to Medicare Act  for  The American Clinical Laboratory Association  Annual Meeting </vt:lpstr>
      <vt:lpstr>Background  - Clinical Laboratory Fee Schedule (CLFS)</vt:lpstr>
      <vt:lpstr>Background - CLFS </vt:lpstr>
      <vt:lpstr>Background - CLFS</vt:lpstr>
      <vt:lpstr>Protecting Access to Medicare Act (PAMA)</vt:lpstr>
      <vt:lpstr>PAMA – Who will be required to Report?</vt:lpstr>
      <vt:lpstr>Laboratory Structures</vt:lpstr>
      <vt:lpstr>Identification Mechanisms</vt:lpstr>
      <vt:lpstr>Low Volume or Low Expenditure Threshold</vt:lpstr>
      <vt:lpstr>What Data is Reported?</vt:lpstr>
      <vt:lpstr>Confidentiality</vt:lpstr>
      <vt:lpstr>Payment for New Tests</vt:lpstr>
      <vt:lpstr>What is an ADLT?</vt:lpstr>
      <vt:lpstr>Coding</vt:lpstr>
      <vt:lpstr>Other Provisions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Althea Scurvin</dc:creator>
  <cp:lastModifiedBy>Marc Hartstein</cp:lastModifiedBy>
  <cp:revision>355</cp:revision>
  <cp:lastPrinted>2013-02-04T19:44:43Z</cp:lastPrinted>
  <dcterms:created xsi:type="dcterms:W3CDTF">2011-09-24T17:20:46Z</dcterms:created>
  <dcterms:modified xsi:type="dcterms:W3CDTF">2015-04-26T21:41:56Z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392725934</vt:i4>
  </property>
  <property fmtid="{D5CDD505-2E9C-101B-9397-08002B2CF9AE}" pid="4" name="_EmailSubject">
    <vt:lpwstr>Presentations/Powerpoint needed</vt:lpwstr>
  </property>
  <property fmtid="{D5CDD505-2E9C-101B-9397-08002B2CF9AE}" pid="5" name="_AuthorEmail">
    <vt:lpwstr>Marc.Hartstein@cms.hhs.gov</vt:lpwstr>
  </property>
  <property fmtid="{D5CDD505-2E9C-101B-9397-08002B2CF9AE}" pid="6" name="_AuthorEmailDisplayName">
    <vt:lpwstr>Hartstein, Marc (CMS/CM)</vt:lpwstr>
  </property>
  <property fmtid="{D5CDD505-2E9C-101B-9397-08002B2CF9AE}" pid="7" name="_PreviousAdHocReviewCycleID">
    <vt:i4>-1501196113</vt:i4>
  </property>
</Properties>
</file>